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embeddedFontLst>
    <p:embeddedFont>
      <p:font typeface="Montserrat" pitchFamily="34" charset="0"/>
      <p:regular r:id="rId41"/>
      <p:bold r:id="rId42"/>
      <p:italic r:id="rId43"/>
      <p:boldItalic r:id="rId4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 Id="rId41" Type="http://schemas.openxmlformats.org/officeDocument/2006/relationships/font" Target="fonts/font1.fntdata"/><Relationship Id="rId42" Type="http://schemas.openxmlformats.org/officeDocument/2006/relationships/font" Target="fonts/font2.fntdata"/><Relationship Id="rId43" Type="http://schemas.openxmlformats.org/officeDocument/2006/relationships/font" Target="fonts/font3.fntdata"/><Relationship Id="rId44"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I'm Yuankai Fan from the Institute of Artificial Intelligence (TeleAI), China Telecom. Today I'll present Arachne, joint work led by Peng Yu from Fudan University. Arachne is a distributed training framework for text-to-video models. Today's T2V training leaves a large fraction of GPU time idle, because heterogeneous video data meets static parallelism. Arachne breaks each training step into fine-grained units we call cascades and schedules them in both time and space, giving up to 1.65x faster iterations than Megatron-LM.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start with a simple question: are we fully utilizing our GPUs when training text-to-video models? [Click] Unfortunately, no. This is one real training step of HunyuanVideo, 13 billion parameters, on 16 GPUs: four data-parallel groups, each using sequence parallelism of four. Each group gets a batch of clips with a different length, 37, 105, 113 and 13 frames. The group with 113-frame clips takes 58.6 seconds. Everyone else finishes early and waits at the gradient synchronization barrier; the group with the shortest clips sits idle for 52.6 seconds, about 90 percent of the step. [Click] So this talk answers two questions: why are GPUs idle in T2V training, and how can we put that idle time to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plan: a short background on how T2V models are trained today; then the motivation, which is the core of this talk, explaining why GPUs sit idle; then Arachne's design; and finally the evaluation.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Text-to-video generation is growing fast, for content creation, interactive games and world simulation. The leading models, Sora, Movie Gen, HunyuanVideo, Wan and CogVideoX, share one blueprint: latent diffusion with a Diffusion Transformer backbone. Training them is expensive: billions of parameters, millions of clips per stage (WebVid about 7 million, Koala about 20 million, our Lynx about 10 million), and a three-stage curriculum from 360p to 1080p.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typical T2V model has three modules. The VAE compresses each clip into a spatio-temporal latent. Noise is added, and a stack of DiT blocks, conditioned on the text encoder, learns to predict that noise. Their costs are very different. The text encoder sees short prompts, under 256 tokens, and is cheap. The VAE uses 3D convolutions and has large activations at high resolution. The DiT runs full self-attention over every 3D patch, quadratic in sequence length, and dominates training time. These three modules become the units Arachne schedules.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people batch videos of different lengths? Zero-padding them to the same length wastes a lot of compute, and sequence packing, which is common for LLMs, is very complex for 3D video tensors and makes attention masking inefficient. So T2V frameworks such as Open-Sora and HunyuanVideo use bucketing. Step one: the dataset contains clips of very different lengths. Step two: clips are grouped into buckets keyed by resolution and frame count, here 13, 37, 105 and 113 frames, which are exactly the buckets in our running example. Step three: in each iteration every data-parallel group samples its whole batch from a single bucket, and the batch size adapts so that each group sees roughly the same number of tokens: six 13-frame clips, three 37-frame clips, but only one 105- or 113-frame clip. This keeps each local batch uniform. Keep this picture in mind: equal tokens per group will turn out not to mean equal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how are these buckets mapped to GPUs? T2V training uses data-centric parallelism. Each row here is one data-parallel group of four GPUs, and each group gets the batch from one bucket. Because video sequences are long, a single video does not fit on one GPU, so inside a group, sequence or context parallelism splits its tokens across the four GPUs, using Ulysses-style All-to-All or ring attention. Across groups, it is plain data parallelism: each group computes gradients on its own bucket, and then all groups All-Reduce their gradients, so every group has to wait for the others at this barrier. And the common practice is one static layout, here DP 4 by SP 4: to make sure the longest sequence does not run out of memory, every DP rank uses the large SP degree that sequence needs, even when its own bucket is short. This is exactly the setup from the opening slide, so let's see why it leaves so many GPUs idle.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core of the talk: why do GPUs sit idle in T2V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step from the opening slide in full detail. Four data-parallel groups, each with SP of four, draw batches from four different buckets. Bucketing makes each local batch uniform, but the groups are badly unbalanced. The group with the 113-frame clip takes 58.6 seconds; the group with 13-frame clips finishes almost at once and waits 52.6 seconds, about 90 percent of the step, at the gradient synchronization barrier after the DiT backward pass. Adaptive batch sizing tries to compensate, but it is limited by GPU memory and by the fixed layout. The natural question: can we simply change the parallelism per bucket, as recent LLM systems do? To answer that we need to look at what makes video different.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observation is about sequence lengths. This plot compares two LLM corpora with two video datasets, Koala and our internal 1080p dataset Lynx; the x-axis is log scale. Video sequences are right-shifted: after VAE encoding the mean is over 100 thousand tokens, about 75 times the LLM mean, so even the shortest video sample is heavier than 99.5 percent of LLM sequences. They are concentrated: the range is only about 8x, versus three orders of magnitude for LLMs. And they are discrete: length grows in steps set by the frame count, so neighboring buckets differ a lot in compute. The implication: every sample is expensive, and the imbalance between buckets is large but predictable, which is exactly what a planner can exploit.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observation: T2V training is compute-bound. The DiT runs full self-attention, quadratic in sequence length, over sequences of about a hundred thousand tokens. Recent LLM systems such as parallelism hot-switching and FlexSP do adapt parallelism per iteration, but they were designed for text, where sequences are short and highly variable and communication is the main overhead. Let's apply that idea to our step: give the 113-frame bucket SP of 8 and the short buckets SP of 2. The step drops from 58.6 to 45.2 seconds, only 23 percent, because the bottleneck simply moves to the 105-frame bucket, and the other groups are still idle for 3, 17 and 30 seconds. Re-sizing groups per bucket is not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prior work fare? Static systems like Megatron-LM and DeepSpeed use one data- and sequence-parallel layout for everything, so they do not adapt to imbalance at all. Dynamic-parallelism systems from the LLM world, such as FlexSP and parallelism hot-switching, re-size SP groups per iteration, but they were designed around the communication cost of short text sequences, and as we just saw, re-sizing only moves the bottleneck for compute-bound video. Heterogeneous-cluster systems like Metis and Whale adapt to different GPU types, not to different workloads, and still produce a static plan. None of them can place each module of each sample independently in time and space. Long-sequence attention techniques such as sparse or ring attention are complementary: they make each attention kernel faster and can run inside Arachne's cascades.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do all these approaches leave GPUs idle? We trace it to two rigidities they share. In space: each sample is pinned to one group of GPUs for its entire lifecycle, so its text encoder, VAE and DiT all use the same layout. In time: all samples in an iteration start together and must finish together, so short samples wait for the longest. [Click] Our key idea removes both: treat each module's execution on each sample, its text encoder, VAE or DiT pass, as a fine-grained unit we call a cascade, and for each cascade choose when it starts, how many GPUs it uses, and exactly which GPUs. Heterogeneity then becomes scheduling freedom instead of idle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that motivation, let me walk through Arachne's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Arachne at a glance, with three components. The cascade-level parallelism planner handles time: it turns a training step into a DAG of cascades and decides when each launches and with what parallel degree, minimizing the makespan on an abstract pool of GPUs. The topology-aware resource mapper handles space: it maps each cascade onto concrete GPUs so communication stays cheap. The runtime executor runs the plan: it moves intermediate data between dependent cascades and makes sure each gradient is accumulated exactly once. Let's go through them one by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planner. It decides the temporal side: when each cascade starts and how many GPUs it 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cascade is the smallest self-contained computation an existing distributed training framework can run directly: one module applied to one input, together with its own parallel strategy, GPU placement and launch time. For example, a DiT cascade on one 37-frame 720p clip with SP degree four, placed on GPUs 0 and 1 of nodes A and B, launched at slot T3. A step with two samples becomes a DAG of six cascades: for each sample, the text encoder and VAE feed the DiT. The difference from static parallelism: all these fields are chosen per cascade rather than once per iteration.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formulate cascade scheduling as a mixed-integer linear program. For each cascade we pick a launch time and exactly one parallel degree, and minimize the makespan of the step. A cascade cannot start before its predecessors finish, its peak memory must fit in one GPU, and at any time the running cascades cannot use more GPUs than we have. GPUs are treated as a homogeneous pool here; placement comes later. Solving this exactly is NP-hard, so in practice we use a genetic algorithm. A chromosome assigns a degree to every cascade; a fast critical-path list scheduler turns that into launch times and a makespan; and the population evolves with elitism, crossover and mutation. It is an anytime algorithm: we can stop whenever the budget runs out and keep the best plan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planner needs to know, before running anything, how long each cascade takes and how much memory it needs at each degree. For the VAE, high-resolution videos are split into tiles across GPUs to avoid running out of memory, which makes latency irregular; we simulate a round-robin distribution of base tiles, and predict each tile's latency with a linear model refined by XGBoost on the tile shape. For the DiT, memory is model state plus activations that scale with tokens over k; latency has a linear term and a quadratic attention term divided by k, plus communication that depends on intra- or inter-node bandwidth. The text encoder is ignored since prompts are under 256 tokens. Profiling is cheap thanks to Observation 1: lengths fall on discrete bucket points, so for HunyuanVideo's full curriculum we collect 1,302 profiles, 1,002 DiT and 300 VAE, in about 15 minutes,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planner's schedule is logical: it knows how many GPUs a cascade uses, not which ones. The topology-aware resource mapper fills that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a cascade, the mapper follows four priorities. First, keep the whole cascade inside one node whenever possible so its collectives stay on NVLink. Second, if it must span nodes, split it evenly: in panel (a), a 1 plus 3 split of an SP-4 cascade funnels all cross-node traffic through one NIC and one leaf uplink; panel (b), a 2 plus 2 split, spreads it out. Third, align NIC indices across nodes: in multi-rail clusters, same-numbered NICs hang off the same leaf switch, so in panel (c) traffic never touches the spine. Fourth, among equivalent choices, pick GPUs closest to their NICs in the PCIe and NUMA hierarchy.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 runtime executor turns the plan into execution. Two things are non-trivial: moving data between cascades of the same sample that now run on different GPUs, and keeping gradient accumulation correct.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cascades of the same sample can run on different GPUs, intermediate data has to move, for example the latent from a VAE cascade to a DiT cascade. The mapper and executor are co-designed for this. The mapper tries to maximize the overlap between producer and consumer GPUs. When they overlap, the executor hands off in place: the shared GPUs already hold the tensor and act as a distributed cache, and a local broadcast updates any new peers. When the groups are disjoint, the producer fires and forgets: the tensor is packed on a side CUDA stream, offloaded to host memory, and routed through broker nodes over a CPU-side Gloo channel that runs in parallel with NCCL collectives. Consumers prefetch upcoming transfers. In practice this keeps the handoff off the critical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Dynamic dispatch creates a correctness problem. In static data parallelism, each GPU holds its own sample's gradient and an All-Reduce sums them. With cascades, different GPU groups hold different pre-summed gradients. With four samples A to D: one group holds G_A plus G_B, another G_C plus G_D, and a third just G_A. A global All-Reduce would count G_A twice. The executor uses a two-phase, representative-based synchronization: it selects a minimum exact cover of groups whose samples are disjoint and together cover all samples, here groups one and two. Those representatives All-Reduce to get exactly the sum of all sample gradients, and the result is broadcast to the remaining GPUs. The update is identical to static training, and both phases reuse groups that already exist.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see how well it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evaluation we use a 64-GPU H100 cluster, eight GPUs per node with NVLink and eight 400-gigabit InfiniBand NICs per node, running PyTorch 2.7.1 and CUDA 12.6. We train three models from 1.3 to 13 billion parameters: Wan 2.1, CogVideoX and HunyuanVideo, following the Open-Sora three-stage curriculum: WebVid at 360p, Koala at 720p and our internal Lynx dataset at 1080p. Baselines are Megatron-LM and DeepSpeed with hand-tuned static layouts, and FlexSP, which adapts its SP degree every iteration. All systems share the same buckets, adaptive batching and activation checkpointing; max length is capped at 129 frames, and we report the mean of 50 iterations after 10 warm-up iterations.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End-to-end results on HunyuanVideo with 16 GPUs across the three curriculum stages. On the left, Arachne's speedup in iteration time over each baseline. Arachne is fastest in every stage and its advantage grows with resolution: at 1080p it is 1.65 times faster than Megatron-LM, 1.59 times faster than DeepSpeed and 1.35 times faster than FlexSP. Stage 3's absolute iteration time is lower than Stage 2's because memory limits at 1080p cap clips at 57 frames, but the compute gap between buckets is larger, so imbalance is worse. The right chart explains the speedup: baseline idle ratios climb from Stage 1 to Stage 3, up to 47 percent for Megatron-LM, and FlexSP still idles a third of the time. Arachne goes the other way, down to about 8 percent, because more heterogeneity gives its scheduler more room to fill gaps.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benefit scale? These are Stage 2 throughput speedups. Model size: from the 1.3B Wan model to the 13B HunyuanVideo, the speedup over Megatron-LM grows from 1.35 to 1.43 times, because larger models make every second of imbalance more expensive. Data heterogeneity: widening the maximum frame window from 53 to 105 frames, covering 11 to 70 percent of the dataset, grows the speedup from 1.21 to 1.35 times; Arachne turns extra imbalance into scheduling room. Cluster size: from 16 to 64 GPUs the advantage stays at roughly 1.4 times over the static baselines and above 1.2 times over FlexSP, even though more GPUs means a much larger scheduling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isolate the spatial side, we ablate the topology-aware resource mapper. Removing it entirely slows every stage, most at 1080p, where iteration time goes up by more than 19 percent. Breaking it down, intra-cascade placement, choosing the right GPUs and NICs for a single cascade, matters most: disabling it costs 13.7 percent in Stage 3, versus 3.6 percent for inter-cascade placement. The lesson: an optimized temporal schedule only pays off when paired with topology-aware placement, which is why Arachne treats time and space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the opening example: the same four samples on 16 GPUs, now scheduled by Arachne. Two things happen. In time, the short cascades from data A and B no longer wait for long ones; they are staggered into gaps. In space, cascades of one sample run on different GPU sets: for data D, the text encoder uses 4 GPUs (12 to 15), the VAE 6 (8 to 13), and the DiT 12 (0 to 11). The step finishes in 31.4 seconds, versus 45.2 for the FlexSP-style re-sizing and 58.6 for the static layout, a 30.5 percent reduction over FlexSP. Per-rank compute is far more balanced: the ratio between the busiest and least busy rank drops from 2.75 for Megatron-LM, to 1.52 for FlexSP, to 1.09 for Arachne, and the coefficient of variation stays around 0.1 over 50 consecutive iterations.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the speedup come from? This figure shows how much compute each of the 16 ranks does in one iteration; the hatched part is the gap to the slowest, bottleneck rank. Megatron-LM is very uneven: the busiest rank does 2.75 times the work of the least busy one. FlexSP narrows this to 1.52. Arachne is almost flat, 1.09, with a coefficient of variation of 0.025 in this iteration. And it is not a lucky iteration: across 50 consecutive iterations Arachne's CV stays around 0.1, while Megatron-LM's swings up to about 0.8. Balanced ranks mean almost no time wasted waiting at synchronization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natural concern is planning cost. On the left: raw planning latency, in orange, grows with cluster size and at 64 GPUs it exceeds an iteration. But it never sits on the training critical path: planning runs on host CPUs and is pipelined ahead, so while GPUs run one iteration the CPUs plan later ones, and larger clusters bring more CPU cores for a deeper prefetch window. The amortized latency, in green, stays negligible. On the right, plan quality: on a 32-GPU, 16-cascade instance the genetic algorithm gets within 10 percent of the best result a 600-second MILP run finds after only 19 generations, about 8.7 seconds, and gains taper after about 50 generations. On 8 GPUs, where we can compute the true optimum, the gap stays under 5 percent, about 3 percent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T2V training differs from LLM training in three ways: sequence lengths are long, clustered and discrete; the DiT is compute-bound; and today's systems bind each sample to a fixed GPU group. Together these leave GPUs idle: the imbalance across buckets is large, re-sizing SP per bucket only moves the bottleneck, and idle GPUs cannot be re-tasked. Arachne answers each one: it plans a DAG of cascades to minimize the makespan, chooses launch time and degree per cascade, and places each cascade with topology awareness. The result is up to 1.65 times faster iterations than Megatron-LM and 1.35 times over FlexSP, with GPU idle time at 1080p down to about 8 percent. We release the code and workloads.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I'm happy to take questions. Likely questions and short answers: Why not just use sequence packing? Packing 3D video tensors is complex and attention masking becomes inefficient. Does dynamic dispatch change convergence? No; the two-phase representative sync produces exactly the same gradient as static training. How much does planning cost? It runs asynchronously on host CPUs and is pipelined ahead of training, so its amortized latency is negligible. Does it work on heterogeneous GPUs? Our evaluation focuses on data heterogeneity, but Arachne extends naturally: each cascade gets device-specific compute and memory cost profiles for the planner, and the mapper uses the heterogeneous interconnect bandwidths for placement.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DFDFB"/>
        </a:solidFill>
      </p:bgPr>
    </p:bg>
    <p:spTree>
      <p:nvGrpSpPr>
        <p:cNvPr id="1" name=""/>
        <p:cNvGrpSpPr/>
        <p:nvPr/>
      </p:nvGrpSpPr>
      <p:grpSpPr>
        <a:xfrm>
          <a:off x="0" y="0"/>
          <a:ext cx="0" cy="0"/>
          <a:chOff x="0" y="0"/>
          <a:chExt cx="0" cy="0"/>
        </a:xfrm>
      </p:grpSpPr>
      <p:sp>
        <p:nvSpPr>
          <p:cNvPr id="2" name="Title Placeholder 1"/>
          <p:cNvSpPr/>
          <p:nvPr>
            <p:ph type="title"/>
          </p:nvPr>
        </p:nvSpPr>
        <p:spPr>
          <a:xfrm>
            <a:off x="711200" y="457200"/>
            <a:ext cx="10769600" cy="438150"/>
          </a:xfrm>
          <a:prstGeom prst="rect">
            <a:avLst/>
          </a:prstGeom>
          <a:noFill/>
          <a:ln/>
        </p:spPr>
        <p:txBody>
          <a:bodyPr wrap="square" lIns="0" tIns="0" rIns="0" bIns="0" rtlCol="0" anchor="t"/>
          <a:lstStyle>
            <a:lvl1pPr algn="l" indent="0" marL="0">
              <a:lnSpc>
                <a:spcPct val="115000"/>
              </a:lnSpc>
              <a:buNone/>
              <a:defRPr lang="en-US" sz="3000" dirty="0">
                <a:solidFill>
                  <a:srgbClr val="0E4C92"/>
                </a:solidFill>
                <a:latin typeface="Montserrat" pitchFamily="34" charset="0"/>
                <a:ea typeface="Montserrat" pitchFamily="34" charset="-122"/>
                <a:cs typeface="Montserrat" pitchFamily="34" charset="-120"/>
              </a:defRPr>
            </a:lvl1pPr>
          </a:lstStyle>
          <a:p>
            <a:pPr algn="l" indent="0" marL="0">
              <a:lnSpc>
                <a:spcPct val="115000"/>
              </a:lnSpc>
              <a:buNone/>
            </a:pPr>
            <a:endParaRPr lang="en-US" sz="3000" dirty="0"/>
          </a:p>
        </p:txBody>
      </p:sp>
      <p:sp>
        <p:nvSpPr>
          <p:cNvPr id="3" name="Text Placeholder 2"/>
          <p:cNvSpPr/>
          <p:nvPr>
            <p:ph idx="101" type="body"/>
          </p:nvPr>
        </p:nvSpPr>
        <p:spPr>
          <a:xfrm>
            <a:off x="711200" y="1200150"/>
            <a:ext cx="10668000" cy="4845050"/>
          </a:xfrm>
          <a:prstGeom prst="rect">
            <a:avLst/>
          </a:prstGeom>
          <a:noFill/>
          <a:ln/>
        </p:spPr>
        <p:txBody>
          <a:bodyPr wrap="square" lIns="0" tIns="0" rIns="0" bIns="0" rtlCol="0" anchor="t"/>
          <a:lstStyle>
            <a:lvl1pPr algn="l" indent="0" marL="0">
              <a:lnSpc>
                <a:spcPct val="140000"/>
              </a:lnSpc>
              <a:buNone/>
              <a:defRPr lang="en-US" sz="1600" dirty="0">
                <a:solidFill>
                  <a:srgbClr val="0E4C92"/>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B"/>
        </a:solidFill>
      </p:bgPr>
    </p:bg>
    <p:spTree>
      <p:nvGrpSpPr>
        <p:cNvPr id="1" name=""/>
        <p:cNvGrpSpPr/>
        <p:nvPr/>
      </p:nvGrpSpPr>
      <p:grpSpPr>
        <a:xfrm>
          <a:off x="0" y="0"/>
          <a:ext cx="0" cy="0"/>
          <a:chOff x="0" y="0"/>
          <a:chExt cx="0" cy="0"/>
        </a:xfrm>
      </p:grpSpPr>
      <p:sp>
        <p:nvSpPr>
          <p:cNvPr id="2" name="Title Placeholder 1"/>
          <p:cNvSpPr/>
          <p:nvPr>
            <p:ph type="title"/>
          </p:nvPr>
        </p:nvSpPr>
        <p:spPr>
          <a:xfrm>
            <a:off x="711200" y="457200"/>
            <a:ext cx="10769600" cy="438150"/>
          </a:xfrm>
          <a:prstGeom prst="rect">
            <a:avLst/>
          </a:prstGeom>
          <a:noFill/>
          <a:ln/>
        </p:spPr>
        <p:txBody>
          <a:bodyPr wrap="square" lIns="0" tIns="0" rIns="0" bIns="0" rtlCol="0" anchor="t"/>
          <a:lstStyle>
            <a:lvl1pPr algn="l" indent="0" marL="0">
              <a:lnSpc>
                <a:spcPct val="115000"/>
              </a:lnSpc>
              <a:buNone/>
              <a:defRPr lang="en-US" sz="3000" dirty="0">
                <a:solidFill>
                  <a:srgbClr val="0E4C92"/>
                </a:solidFill>
                <a:latin typeface="Montserrat" pitchFamily="34" charset="0"/>
                <a:ea typeface="Montserrat" pitchFamily="34" charset="-122"/>
                <a:cs typeface="Montserrat" pitchFamily="34" charset="-120"/>
              </a:defRPr>
            </a:lvl1pPr>
          </a:lstStyle>
          <a:p>
            <a:pPr algn="l" indent="0" marL="0">
              <a:lnSpc>
                <a:spcPct val="115000"/>
              </a:lnSpc>
              <a:buNone/>
            </a:pPr>
            <a:endParaRPr lang="en-US" sz="3000" dirty="0"/>
          </a:p>
        </p:txBody>
      </p:sp>
      <p:sp>
        <p:nvSpPr>
          <p:cNvPr id="3" name="Text Placeholder 2"/>
          <p:cNvSpPr/>
          <p:nvPr>
            <p:ph idx="101" type="body"/>
          </p:nvPr>
        </p:nvSpPr>
        <p:spPr>
          <a:xfrm>
            <a:off x="711200" y="1200150"/>
            <a:ext cx="10668000" cy="4845050"/>
          </a:xfrm>
          <a:prstGeom prst="rect">
            <a:avLst/>
          </a:prstGeom>
          <a:noFill/>
          <a:ln/>
        </p:spPr>
        <p:txBody>
          <a:bodyPr wrap="square" lIns="0" tIns="0" rIns="0" bIns="0" rtlCol="0" anchor="t"/>
          <a:lstStyle>
            <a:lvl1pPr algn="l" indent="0" marL="0">
              <a:lnSpc>
                <a:spcPct val="140000"/>
              </a:lnSpc>
              <a:buNone/>
              <a:defRPr lang="en-US" sz="1600" dirty="0">
                <a:solidFill>
                  <a:srgbClr val="0E4C92"/>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2.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2.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2.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image" Target="../media/image-18-13.png"/><Relationship Id="rId14" Type="http://schemas.openxmlformats.org/officeDocument/2006/relationships/image" Target="../media/image-18-14.png"/><Relationship Id="rId15" Type="http://schemas.openxmlformats.org/officeDocument/2006/relationships/slideLayout" Target="../slideLayouts/slideLayout2.xml"/><Relationship Id="rId1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slideLayout" Target="../slideLayouts/slideLayout2.xml"/><Relationship Id="rId10"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slideLayout" Target="../slideLayouts/slideLayout2.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hyperlink" Target="https://github.com/woshipapa/Arachne_artifact" TargetMode="External"/><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hyperlink" Target="https://github.com/woshipapa/Arachne_artifact" TargetMode="External"/><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DFB"/>
        </a:solidFill>
      </p:bgPr>
    </p:bg>
    <p:spTree>
      <p:nvGrpSpPr>
        <p:cNvPr id="1" name=""/>
        <p:cNvGrpSpPr/>
        <p:nvPr/>
      </p:nvGrpSpPr>
      <p:grpSpPr>
        <a:xfrm>
          <a:off x="0" y="0"/>
          <a:ext cx="0" cy="0"/>
          <a:chOff x="0" y="0"/>
          <a:chExt cx="0" cy="0"/>
        </a:xfrm>
      </p:grpSpPr>
      <p:sp>
        <p:nvSpPr>
          <p:cNvPr id="2" name="Shape 0"/>
          <p:cNvSpPr/>
          <p:nvPr/>
        </p:nvSpPr>
        <p:spPr>
          <a:xfrm>
            <a:off x="1047750" y="2185095"/>
            <a:ext cx="0" cy="1198761"/>
          </a:xfrm>
          <a:prstGeom prst="line">
            <a:avLst/>
          </a:prstGeom>
          <a:noFill/>
          <a:ln w="63500">
            <a:solidFill>
              <a:srgbClr val="0E4C92"/>
            </a:solidFill>
            <a:prstDash val="solid"/>
          </a:ln>
        </p:spPr>
      </p:sp>
      <p:sp>
        <p:nvSpPr>
          <p:cNvPr id="3" name="Text 1"/>
          <p:cNvSpPr/>
          <p:nvPr>
            <p:ph type="title"/>
          </p:nvPr>
        </p:nvSpPr>
        <p:spPr>
          <a:xfrm>
            <a:off x="1384300" y="2235895"/>
            <a:ext cx="10085451" cy="1122561"/>
          </a:xfrm>
          <a:prstGeom prst="rect">
            <a:avLst/>
          </a:prstGeom>
          <a:noFill/>
          <a:ln/>
        </p:spPr>
        <p:txBody>
          <a:bodyPr wrap="square" lIns="0" tIns="0" rIns="0" bIns="0" rtlCol="0" anchor="t">
            <a:normAutofit/>
          </a:bodyPr>
          <a:lstStyle/>
          <a:p>
            <a:pPr algn="l" indent="0" marL="0">
              <a:lnSpc>
                <a:spcPts val="4320"/>
              </a:lnSpc>
              <a:buNone/>
            </a:pPr>
            <a:r>
              <a:rPr lang="en-US" sz="3600" b="1" i="0" dirty="0">
                <a:solidFill>
                  <a:srgbClr val="0E4C92"/>
                </a:solidFill>
                <a:latin typeface="Montserrat" pitchFamily="34" charset="0"/>
                <a:ea typeface="Montserrat" pitchFamily="34" charset="-122"/>
                <a:cs typeface="Montserrat" pitchFamily="34" charset="-120"/>
              </a:rPr>
              <a:t>Arachne: Orchestrating Cascades for Efficient Text-to-Video Model Training</a:t>
            </a:r>
            <a:endParaRPr lang="en-US" sz="3600" dirty="0"/>
          </a:p>
        </p:txBody>
      </p:sp>
      <p:sp>
        <p:nvSpPr>
          <p:cNvPr id="4" name="Text 2"/>
          <p:cNvSpPr/>
          <p:nvPr/>
        </p:nvSpPr>
        <p:spPr>
          <a:xfrm>
            <a:off x="1384300" y="3688655"/>
            <a:ext cx="10085451" cy="368300"/>
          </a:xfrm>
          <a:prstGeom prst="rect">
            <a:avLst/>
          </a:prstGeom>
          <a:noFill/>
          <a:ln/>
        </p:spPr>
        <p:txBody>
          <a:bodyPr wrap="square" lIns="0" tIns="0" rIns="0" bIns="0" rtlCol="0" anchor="t">
            <a:normAutofit/>
          </a:bodyPr>
          <a:lstStyle/>
          <a:p>
            <a:pPr algn="l" indent="0" marL="0">
              <a:lnSpc>
                <a:spcPts val="2700"/>
              </a:lnSpc>
              <a:buNone/>
            </a:pPr>
            <a:r>
              <a:rPr lang="en-US" sz="1800" dirty="0">
                <a:solidFill>
                  <a:srgbClr val="1F2A37"/>
                </a:solidFill>
                <a:latin typeface="IBM Plex Sans" pitchFamily="34" charset="0"/>
                <a:ea typeface="IBM Plex Sans" pitchFamily="34" charset="-122"/>
                <a:cs typeface="IBM Plex Sans" pitchFamily="34" charset="-120"/>
              </a:rPr>
              <a:t>Peng Yu, Yuankai Fan*, Yang Qiu, Tian Li, Bihuan Chen, Yin Chen, Qizhen Weng*</a:t>
            </a:r>
            <a:endParaRPr lang="en-US" sz="1800" dirty="0"/>
          </a:p>
        </p:txBody>
      </p:sp>
      <p:sp>
        <p:nvSpPr>
          <p:cNvPr id="5" name="Text 3"/>
          <p:cNvSpPr/>
          <p:nvPr/>
        </p:nvSpPr>
        <p:spPr>
          <a:xfrm>
            <a:off x="1384300" y="4133155"/>
            <a:ext cx="10085451" cy="3111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4B5563"/>
                </a:solidFill>
                <a:latin typeface="IBM Plex Sans" pitchFamily="34" charset="0"/>
                <a:ea typeface="IBM Plex Sans" pitchFamily="34" charset="-122"/>
                <a:cs typeface="IBM Plex Sans" pitchFamily="34" charset="-120"/>
              </a:rPr>
              <a:t>Fudan University  ·  Institute of Artificial Intelligence (TeleAI), China Telecom</a:t>
            </a:r>
            <a:endParaRPr lang="en-US" sz="1500" dirty="0"/>
          </a:p>
        </p:txBody>
      </p:sp>
      <p:pic>
        <p:nvPicPr>
          <p:cNvPr id="6" name="Image 0" descr="SC26 Chicago, IL: hpc unites">    </p:cNvPr>
          <p:cNvPicPr>
            <a:picLocks noChangeAspect="1"/>
          </p:cNvPicPr>
          <p:nvPr/>
        </p:nvPicPr>
        <p:blipFill>
          <a:blip r:embed="rId1"/>
          <a:srcRect l="-35" r="-35" t="0" b="0"/>
          <a:stretch/>
        </p:blipFill>
        <p:spPr>
          <a:xfrm>
            <a:off x="9042400" y="508000"/>
            <a:ext cx="2438400" cy="1143000"/>
          </a:xfrm>
          <a:prstGeom prst="rect">
            <a:avLst/>
          </a:prstGeom>
        </p:spPr>
      </p:pic>
      <p:pic>
        <p:nvPicPr>
          <p:cNvPr id="7" name="Image 1" descr="Fudan University">    </p:cNvPr>
          <p:cNvPicPr>
            <a:picLocks noChangeAspect="1"/>
          </p:cNvPicPr>
          <p:nvPr/>
        </p:nvPicPr>
        <p:blipFill>
          <a:blip r:embed="rId2"/>
          <a:srcRect l="-55" r="-55" t="0" b="0"/>
          <a:stretch/>
        </p:blipFill>
        <p:spPr>
          <a:xfrm>
            <a:off x="8166100" y="5638800"/>
            <a:ext cx="2241550" cy="762000"/>
          </a:xfrm>
          <a:prstGeom prst="rect">
            <a:avLst/>
          </a:prstGeom>
        </p:spPr>
      </p:pic>
      <p:pic>
        <p:nvPicPr>
          <p:cNvPr id="8" name="Image 2" descr="TeleAI">    </p:cNvPr>
          <p:cNvPicPr>
            <a:picLocks noChangeAspect="1"/>
          </p:cNvPicPr>
          <p:nvPr/>
        </p:nvPicPr>
        <p:blipFill>
          <a:blip r:embed="rId3"/>
          <a:srcRect l="-41" r="-41" t="0" b="0"/>
          <a:stretch/>
        </p:blipFill>
        <p:spPr>
          <a:xfrm>
            <a:off x="10712450" y="5613400"/>
            <a:ext cx="768350" cy="825500"/>
          </a:xfrm>
          <a:prstGeom prst="rect">
            <a:avLst/>
          </a:prstGeom>
        </p:spPr>
      </p:pic>
      <p:sp>
        <p:nvSpPr>
          <p:cNvPr id="9" name="Text 4"/>
          <p:cNvSpPr/>
          <p:nvPr/>
        </p:nvSpPr>
        <p:spPr>
          <a:xfrm>
            <a:off x="1384300" y="6118920"/>
            <a:ext cx="588645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6B7280"/>
                </a:solidFill>
                <a:latin typeface="IBM Plex Sans" pitchFamily="34" charset="0"/>
                <a:ea typeface="IBM Plex Sans" pitchFamily="34" charset="-122"/>
                <a:cs typeface="IBM Plex Sans" pitchFamily="34" charset="-120"/>
              </a:rPr>
              <a:t>SC26 · Chicago, November 2026   |   * Corresponding authors</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Are We Fully Utilizing Our GPUs?</a:t>
            </a:r>
            <a:endParaRPr lang="en-US" sz="3000" dirty="0"/>
          </a:p>
        </p:txBody>
      </p:sp>
      <p:sp>
        <p:nvSpPr>
          <p:cNvPr id="3" name="Text 1"/>
          <p:cNvSpPr/>
          <p:nvPr/>
        </p:nvSpPr>
        <p:spPr>
          <a:xfrm>
            <a:off x="711200" y="1041400"/>
            <a:ext cx="5886450" cy="381000"/>
          </a:xfrm>
          <a:prstGeom prst="rect">
            <a:avLst/>
          </a:prstGeom>
          <a:noFill/>
          <a:ln/>
        </p:spPr>
        <p:txBody>
          <a:bodyPr wrap="square" lIns="0" tIns="0" rIns="0" bIns="0" rtlCol="0" anchor="t">
            <a:normAutofit/>
          </a:bodyPr>
          <a:lstStyle/>
          <a:p>
            <a:pPr algn="l" indent="0" marL="0">
              <a:lnSpc>
                <a:spcPts val="2800"/>
              </a:lnSpc>
              <a:buNone/>
            </a:pPr>
            <a:r>
              <a:rPr lang="en-US" sz="2000" b="1" i="1" dirty="0">
                <a:solidFill>
                  <a:srgbClr val="0E4C92"/>
                </a:solidFill>
                <a:latin typeface="Montserrat" pitchFamily="34" charset="0"/>
                <a:ea typeface="Montserrat" pitchFamily="34" charset="-122"/>
                <a:cs typeface="Montserrat" pitchFamily="34" charset="-120"/>
              </a:rPr>
              <a:t>Unfortunately, </a:t>
            </a:r>
            <a:r>
              <a:rPr lang="en-US" sz="2000" b="1" i="1" dirty="0">
                <a:solidFill>
                  <a:srgbClr val="C62828"/>
                </a:solidFill>
                <a:latin typeface="Montserrat" pitchFamily="34" charset="0"/>
                <a:ea typeface="Montserrat" pitchFamily="34" charset="-122"/>
                <a:cs typeface="Montserrat" pitchFamily="34" charset="-120"/>
              </a:rPr>
              <a:t>No!</a:t>
            </a:r>
            <a:endParaRPr lang="en-US" sz="2000" dirty="0"/>
          </a:p>
        </p:txBody>
      </p:sp>
      <p:sp>
        <p:nvSpPr>
          <p:cNvPr id="4" name="Text 2"/>
          <p:cNvSpPr/>
          <p:nvPr/>
        </p:nvSpPr>
        <p:spPr>
          <a:xfrm>
            <a:off x="711200" y="1587500"/>
            <a:ext cx="11092688"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2A37"/>
                </a:solidFill>
                <a:latin typeface="IBM Plex Sans" pitchFamily="34" charset="0"/>
                <a:ea typeface="IBM Plex Sans" pitchFamily="34" charset="-122"/>
                <a:cs typeface="IBM Plex Sans" pitchFamily="34" charset="-120"/>
              </a:rPr>
              <a:t>One training step of HunyuanVideo-13B on 16 GPUs (DP = 4 × SP = 4):</a:t>
            </a:r>
            <a:endParaRPr lang="en-US" sz="1500" dirty="0"/>
          </a:p>
        </p:txBody>
      </p:sp>
      <p:sp>
        <p:nvSpPr>
          <p:cNvPr id="5" name="Text 3"/>
          <p:cNvSpPr/>
          <p:nvPr/>
        </p:nvSpPr>
        <p:spPr>
          <a:xfrm>
            <a:off x="642620" y="2106910"/>
            <a:ext cx="2354580" cy="256480"/>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4B5563"/>
                </a:solidFill>
                <a:latin typeface="IBM Plex Sans" pitchFamily="34" charset="0"/>
                <a:ea typeface="IBM Plex Sans" pitchFamily="34" charset="-122"/>
                <a:cs typeface="IBM Plex Sans" pitchFamily="34" charset="-120"/>
              </a:rPr>
              <a:t>DP group 1 · 37 frames</a:t>
            </a:r>
            <a:endParaRPr lang="en-US" sz="1300" dirty="0"/>
          </a:p>
        </p:txBody>
      </p:sp>
      <p:sp>
        <p:nvSpPr>
          <p:cNvPr id="6" name="Shape 4"/>
          <p:cNvSpPr/>
          <p:nvPr/>
        </p:nvSpPr>
        <p:spPr>
          <a:xfrm>
            <a:off x="3149600" y="2032000"/>
            <a:ext cx="2559050" cy="381000"/>
          </a:xfrm>
          <a:prstGeom prst="rect">
            <a:avLst/>
          </a:prstGeom>
          <a:solidFill>
            <a:srgbClr val="5B8FD0"/>
          </a:solidFill>
          <a:ln/>
        </p:spPr>
      </p:sp>
      <p:sp>
        <p:nvSpPr>
          <p:cNvPr id="7" name="Text 5"/>
          <p:cNvSpPr/>
          <p:nvPr/>
        </p:nvSpPr>
        <p:spPr>
          <a:xfrm>
            <a:off x="5715000" y="2038350"/>
            <a:ext cx="5048250" cy="368300"/>
          </a:xfrm>
          <a:prstGeom prst="rect">
            <a:avLst/>
          </a:prstGeom>
          <a:gradFill rotWithShape="1">
            <a:gsLst>
              <a:gs pos="0">
                <a:srgbClr val="F6D5D5"/>
              </a:gs>
              <a:gs pos="50000">
                <a:srgbClr val="F6D5D5"/>
              </a:gs>
              <a:gs pos="50000">
                <a:srgbClr val="FDFDFB"/>
              </a:gs>
              <a:gs pos="100000">
                <a:srgbClr val="FDFDFB"/>
              </a:gs>
            </a:gsLst>
            <a:lin ang="18900000" scaled="0"/>
          </a:gradFill>
          <a:ln w="12700">
            <a:solidFill>
              <a:srgbClr val="E59A9A"/>
            </a:solidFill>
            <a:prstDash val="solid"/>
          </a:ln>
        </p:spPr>
        <p:txBody>
          <a:bodyPr wrap="square" lIns="6350" tIns="6350" rIns="6350" bIns="6350" rtlCol="0" anchor="ctr">
            <a:normAutofit/>
          </a:bodyPr>
          <a:lstStyle/>
          <a:p>
            <a:pPr algn="ctr" indent="0" marL="0">
              <a:lnSpc>
                <a:spcPts val="1820"/>
              </a:lnSpc>
              <a:buNone/>
            </a:pPr>
            <a:r>
              <a:rPr lang="en-US" sz="1300" b="1" dirty="0">
                <a:solidFill>
                  <a:srgbClr val="9E1F1F"/>
                </a:solidFill>
                <a:latin typeface="IBM Plex Sans" pitchFamily="34" charset="0"/>
                <a:ea typeface="IBM Plex Sans" pitchFamily="34" charset="-122"/>
                <a:cs typeface="IBM Plex Sans" pitchFamily="34" charset="-120"/>
              </a:rPr>
              <a:t>38.9 s idle</a:t>
            </a:r>
            <a:endParaRPr lang="en-US" sz="1300" dirty="0"/>
          </a:p>
        </p:txBody>
      </p:sp>
      <p:sp>
        <p:nvSpPr>
          <p:cNvPr id="8" name="Text 6"/>
          <p:cNvSpPr/>
          <p:nvPr/>
        </p:nvSpPr>
        <p:spPr>
          <a:xfrm>
            <a:off x="642620" y="2602210"/>
            <a:ext cx="2354580" cy="256480"/>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4B5563"/>
                </a:solidFill>
                <a:latin typeface="IBM Plex Sans" pitchFamily="34" charset="0"/>
                <a:ea typeface="IBM Plex Sans" pitchFamily="34" charset="-122"/>
                <a:cs typeface="IBM Plex Sans" pitchFamily="34" charset="-120"/>
              </a:rPr>
              <a:t>DP group 2 · 105 frames</a:t>
            </a:r>
            <a:endParaRPr lang="en-US" sz="1300" dirty="0"/>
          </a:p>
        </p:txBody>
      </p:sp>
      <p:sp>
        <p:nvSpPr>
          <p:cNvPr id="9" name="Shape 7"/>
          <p:cNvSpPr/>
          <p:nvPr/>
        </p:nvSpPr>
        <p:spPr>
          <a:xfrm>
            <a:off x="3149600" y="2527300"/>
            <a:ext cx="5880100" cy="381000"/>
          </a:xfrm>
          <a:prstGeom prst="rect">
            <a:avLst/>
          </a:prstGeom>
          <a:solidFill>
            <a:srgbClr val="5B8FD0"/>
          </a:solidFill>
          <a:ln/>
        </p:spPr>
      </p:sp>
      <p:sp>
        <p:nvSpPr>
          <p:cNvPr id="10" name="Text 8"/>
          <p:cNvSpPr/>
          <p:nvPr/>
        </p:nvSpPr>
        <p:spPr>
          <a:xfrm>
            <a:off x="9036050" y="2533650"/>
            <a:ext cx="1727200" cy="368300"/>
          </a:xfrm>
          <a:prstGeom prst="rect">
            <a:avLst/>
          </a:prstGeom>
          <a:gradFill rotWithShape="1">
            <a:gsLst>
              <a:gs pos="0">
                <a:srgbClr val="F6D5D5"/>
              </a:gs>
              <a:gs pos="50000">
                <a:srgbClr val="F6D5D5"/>
              </a:gs>
              <a:gs pos="50000">
                <a:srgbClr val="FDFDFB"/>
              </a:gs>
              <a:gs pos="100000">
                <a:srgbClr val="FDFDFB"/>
              </a:gs>
            </a:gsLst>
            <a:lin ang="18900000" scaled="0"/>
          </a:gradFill>
          <a:ln w="12700">
            <a:solidFill>
              <a:srgbClr val="E59A9A"/>
            </a:solidFill>
            <a:prstDash val="solid"/>
          </a:ln>
        </p:spPr>
        <p:txBody>
          <a:bodyPr wrap="square" lIns="6350" tIns="6350" rIns="6350" bIns="6350" rtlCol="0" anchor="ctr">
            <a:normAutofit/>
          </a:bodyPr>
          <a:lstStyle/>
          <a:p>
            <a:pPr algn="ctr" indent="0" marL="0">
              <a:lnSpc>
                <a:spcPts val="1820"/>
              </a:lnSpc>
              <a:buNone/>
            </a:pPr>
            <a:r>
              <a:rPr lang="en-US" sz="1300" b="1" dirty="0">
                <a:solidFill>
                  <a:srgbClr val="9E1F1F"/>
                </a:solidFill>
                <a:latin typeface="IBM Plex Sans" pitchFamily="34" charset="0"/>
                <a:ea typeface="IBM Plex Sans" pitchFamily="34" charset="-122"/>
                <a:cs typeface="IBM Plex Sans" pitchFamily="34" charset="-120"/>
              </a:rPr>
              <a:t>13.4 s</a:t>
            </a:r>
            <a:endParaRPr lang="en-US" sz="1300" dirty="0"/>
          </a:p>
        </p:txBody>
      </p:sp>
      <p:sp>
        <p:nvSpPr>
          <p:cNvPr id="11" name="Text 9"/>
          <p:cNvSpPr/>
          <p:nvPr/>
        </p:nvSpPr>
        <p:spPr>
          <a:xfrm>
            <a:off x="642620" y="3097510"/>
            <a:ext cx="2354580" cy="256480"/>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4B5563"/>
                </a:solidFill>
                <a:latin typeface="IBM Plex Sans" pitchFamily="34" charset="0"/>
                <a:ea typeface="IBM Plex Sans" pitchFamily="34" charset="-122"/>
                <a:cs typeface="IBM Plex Sans" pitchFamily="34" charset="-120"/>
              </a:rPr>
              <a:t>DP group 3 · 113 frames</a:t>
            </a:r>
            <a:endParaRPr lang="en-US" sz="1300" dirty="0"/>
          </a:p>
        </p:txBody>
      </p:sp>
      <p:sp>
        <p:nvSpPr>
          <p:cNvPr id="12" name="Text 10"/>
          <p:cNvSpPr/>
          <p:nvPr/>
        </p:nvSpPr>
        <p:spPr>
          <a:xfrm>
            <a:off x="3149600" y="3022600"/>
            <a:ext cx="7620000" cy="381000"/>
          </a:xfrm>
          <a:prstGeom prst="rect">
            <a:avLst/>
          </a:prstGeom>
          <a:solidFill>
            <a:srgbClr val="5B8FD0"/>
          </a:solidFill>
          <a:ln/>
        </p:spPr>
        <p:txBody>
          <a:bodyPr wrap="square" lIns="6056908" tIns="0" rIns="76200" bIns="0" rtlCol="0" anchor="ctr">
            <a:normAutofit/>
          </a:bodyPr>
          <a:lstStyle/>
          <a:p>
            <a:pPr algn="l" indent="0" marL="0">
              <a:lnSpc>
                <a:spcPts val="1820"/>
              </a:lnSpc>
              <a:buNone/>
            </a:pPr>
            <a:r>
              <a:rPr lang="en-US" sz="1300" b="1" dirty="0">
                <a:solidFill>
                  <a:srgbClr val="FDFDFB"/>
                </a:solidFill>
                <a:latin typeface="IBM Plex Sans" pitchFamily="34" charset="0"/>
                <a:ea typeface="IBM Plex Sans" pitchFamily="34" charset="-122"/>
                <a:cs typeface="IBM Plex Sans" pitchFamily="34" charset="-120"/>
              </a:rPr>
              <a:t>58.6 s, the slowest</a:t>
            </a:r>
            <a:endParaRPr lang="en-US" sz="1300" dirty="0"/>
          </a:p>
        </p:txBody>
      </p:sp>
      <p:sp>
        <p:nvSpPr>
          <p:cNvPr id="13" name="Text 11"/>
          <p:cNvSpPr/>
          <p:nvPr/>
        </p:nvSpPr>
        <p:spPr>
          <a:xfrm>
            <a:off x="642620" y="3592810"/>
            <a:ext cx="2354580" cy="256480"/>
          </a:xfrm>
          <a:prstGeom prst="rect">
            <a:avLst/>
          </a:prstGeom>
          <a:noFill/>
          <a:ln/>
        </p:spPr>
        <p:txBody>
          <a:bodyPr wrap="square" lIns="0" tIns="0" rIns="0" bIns="0" rtlCol="0" anchor="t">
            <a:normAutofit/>
          </a:bodyPr>
          <a:lstStyle/>
          <a:p>
            <a:pPr algn="r" indent="0" marL="0">
              <a:lnSpc>
                <a:spcPts val="1820"/>
              </a:lnSpc>
              <a:buNone/>
            </a:pPr>
            <a:r>
              <a:rPr lang="en-US" sz="1300" dirty="0">
                <a:solidFill>
                  <a:srgbClr val="4B5563"/>
                </a:solidFill>
                <a:latin typeface="IBM Plex Sans" pitchFamily="34" charset="0"/>
                <a:ea typeface="IBM Plex Sans" pitchFamily="34" charset="-122"/>
                <a:cs typeface="IBM Plex Sans" pitchFamily="34" charset="-120"/>
              </a:rPr>
              <a:t>DP group 4 · 13 frames</a:t>
            </a:r>
            <a:endParaRPr lang="en-US" sz="1300" dirty="0"/>
          </a:p>
        </p:txBody>
      </p:sp>
      <p:sp>
        <p:nvSpPr>
          <p:cNvPr id="14" name="Shape 12"/>
          <p:cNvSpPr/>
          <p:nvPr/>
        </p:nvSpPr>
        <p:spPr>
          <a:xfrm>
            <a:off x="3149600" y="3517900"/>
            <a:ext cx="781050" cy="381000"/>
          </a:xfrm>
          <a:prstGeom prst="rect">
            <a:avLst/>
          </a:prstGeom>
          <a:solidFill>
            <a:srgbClr val="5B8FD0"/>
          </a:solidFill>
          <a:ln/>
        </p:spPr>
      </p:sp>
      <p:sp>
        <p:nvSpPr>
          <p:cNvPr id="15" name="Text 13"/>
          <p:cNvSpPr/>
          <p:nvPr/>
        </p:nvSpPr>
        <p:spPr>
          <a:xfrm>
            <a:off x="3937000" y="3524250"/>
            <a:ext cx="6826250" cy="368300"/>
          </a:xfrm>
          <a:prstGeom prst="rect">
            <a:avLst/>
          </a:prstGeom>
          <a:gradFill rotWithShape="1">
            <a:gsLst>
              <a:gs pos="0">
                <a:srgbClr val="F6D5D5"/>
              </a:gs>
              <a:gs pos="50000">
                <a:srgbClr val="F6D5D5"/>
              </a:gs>
              <a:gs pos="50000">
                <a:srgbClr val="FDFDFB"/>
              </a:gs>
              <a:gs pos="100000">
                <a:srgbClr val="FDFDFB"/>
              </a:gs>
            </a:gsLst>
            <a:lin ang="18900000" scaled="0"/>
          </a:gradFill>
          <a:ln w="12700">
            <a:solidFill>
              <a:srgbClr val="C62828"/>
            </a:solidFill>
            <a:prstDash val="solid"/>
          </a:ln>
        </p:spPr>
        <p:txBody>
          <a:bodyPr wrap="square" lIns="6350" tIns="6350" rIns="6350" bIns="6350" rtlCol="0" anchor="ctr">
            <a:normAutofit/>
          </a:bodyPr>
          <a:lstStyle/>
          <a:p>
            <a:pPr algn="ctr" indent="0" marL="0">
              <a:lnSpc>
                <a:spcPts val="2100"/>
              </a:lnSpc>
              <a:buNone/>
            </a:pPr>
            <a:r>
              <a:rPr lang="en-US" sz="1500" b="1" dirty="0">
                <a:solidFill>
                  <a:srgbClr val="C62828"/>
                </a:solidFill>
                <a:latin typeface="IBM Plex Sans" pitchFamily="34" charset="0"/>
                <a:ea typeface="IBM Plex Sans" pitchFamily="34" charset="-122"/>
                <a:cs typeface="IBM Plex Sans" pitchFamily="34" charset="-120"/>
              </a:rPr>
              <a:t>52.6 s idle ≈ 90% of the step</a:t>
            </a:r>
            <a:endParaRPr lang="en-US" sz="1500" dirty="0"/>
          </a:p>
        </p:txBody>
      </p:sp>
      <p:sp>
        <p:nvSpPr>
          <p:cNvPr id="16" name="Shape 14"/>
          <p:cNvSpPr/>
          <p:nvPr/>
        </p:nvSpPr>
        <p:spPr>
          <a:xfrm>
            <a:off x="711200" y="4030960"/>
            <a:ext cx="177800" cy="177800"/>
          </a:xfrm>
          <a:prstGeom prst="rect">
            <a:avLst/>
          </a:prstGeom>
          <a:solidFill>
            <a:srgbClr val="5B8FD0"/>
          </a:solidFill>
          <a:ln/>
        </p:spPr>
      </p:sp>
      <p:sp>
        <p:nvSpPr>
          <p:cNvPr id="17" name="Text 15"/>
          <p:cNvSpPr/>
          <p:nvPr/>
        </p:nvSpPr>
        <p:spPr>
          <a:xfrm>
            <a:off x="965200" y="4013200"/>
            <a:ext cx="82282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Computing</a:t>
            </a:r>
            <a:endParaRPr lang="en-US" sz="1200" dirty="0"/>
          </a:p>
        </p:txBody>
      </p:sp>
      <p:sp>
        <p:nvSpPr>
          <p:cNvPr id="18" name="Shape 16"/>
          <p:cNvSpPr/>
          <p:nvPr/>
        </p:nvSpPr>
        <p:spPr>
          <a:xfrm>
            <a:off x="1794371" y="4037310"/>
            <a:ext cx="165100" cy="165100"/>
          </a:xfrm>
          <a:prstGeom prst="rect">
            <a:avLst/>
          </a:prstGeom>
          <a:gradFill rotWithShape="1">
            <a:gsLst>
              <a:gs pos="0">
                <a:srgbClr val="F6D5D5"/>
              </a:gs>
              <a:gs pos="50000">
                <a:srgbClr val="F6D5D5"/>
              </a:gs>
              <a:gs pos="50000">
                <a:srgbClr val="FDFDFB"/>
              </a:gs>
              <a:gs pos="100000">
                <a:srgbClr val="FDFDFB"/>
              </a:gs>
            </a:gsLst>
            <a:lin ang="18900000" scaled="0"/>
          </a:gradFill>
          <a:ln w="12700">
            <a:solidFill>
              <a:srgbClr val="E59A9A"/>
            </a:solidFill>
            <a:prstDash val="solid"/>
          </a:ln>
        </p:spPr>
      </p:sp>
      <p:sp>
        <p:nvSpPr>
          <p:cNvPr id="19" name="Text 17"/>
          <p:cNvSpPr/>
          <p:nvPr/>
        </p:nvSpPr>
        <p:spPr>
          <a:xfrm>
            <a:off x="2042021" y="4013200"/>
            <a:ext cx="328755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Idle, waiting at the gradient-sync barrier</a:t>
            </a:r>
            <a:endParaRPr lang="en-US" sz="1200" dirty="0"/>
          </a:p>
        </p:txBody>
      </p:sp>
      <p:sp>
        <p:nvSpPr>
          <p:cNvPr id="20" name="Shape 18"/>
          <p:cNvSpPr/>
          <p:nvPr/>
        </p:nvSpPr>
        <p:spPr>
          <a:xfrm>
            <a:off x="3565525" y="4683125"/>
            <a:ext cx="5060950" cy="930870"/>
          </a:xfrm>
          <a:prstGeom prst="roundRect">
            <a:avLst>
              <a:gd name="adj" fmla="val 18077"/>
            </a:avLst>
          </a:prstGeom>
          <a:solidFill>
            <a:srgbClr val="FFFFFF"/>
          </a:solidFill>
          <a:ln w="19050">
            <a:solidFill>
              <a:srgbClr val="0E4C92"/>
            </a:solidFill>
            <a:prstDash val="solid"/>
          </a:ln>
        </p:spPr>
      </p:sp>
      <p:sp>
        <p:nvSpPr>
          <p:cNvPr id="21" name="Text 19"/>
          <p:cNvSpPr/>
          <p:nvPr/>
        </p:nvSpPr>
        <p:spPr>
          <a:xfrm>
            <a:off x="3879850" y="4832350"/>
            <a:ext cx="4565269"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IBM Plex Sans" pitchFamily="34" charset="0"/>
                <a:ea typeface="IBM Plex Sans" pitchFamily="34" charset="-122"/>
                <a:cs typeface="IBM Plex Sans" pitchFamily="34" charset="-120"/>
              </a:rPr>
              <a:t>•  Why do GPUs sit idle in T2V training?</a:t>
            </a:r>
            <a:endParaRPr lang="en-US" sz="1600" dirty="0"/>
          </a:p>
        </p:txBody>
      </p:sp>
      <p:sp>
        <p:nvSpPr>
          <p:cNvPr id="22" name="Text 20"/>
          <p:cNvSpPr/>
          <p:nvPr/>
        </p:nvSpPr>
        <p:spPr>
          <a:xfrm>
            <a:off x="3879850" y="5180310"/>
            <a:ext cx="4565269"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IBM Plex Sans" pitchFamily="34" charset="0"/>
                <a:ea typeface="IBM Plex Sans" pitchFamily="34" charset="-122"/>
                <a:cs typeface="IBM Plex Sans" pitchFamily="34" charset="-120"/>
              </a:rPr>
              <a:t>•  How can we put that idle time to work?</a:t>
            </a:r>
            <a:endParaRPr lang="en-US" sz="1600" dirty="0"/>
          </a:p>
        </p:txBody>
      </p:sp>
      <p:sp>
        <p:nvSpPr>
          <p:cNvPr id="23" name="Text 21"/>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Outline</a:t>
            </a:r>
            <a:endParaRPr lang="en-US" sz="3000" dirty="0"/>
          </a:p>
        </p:txBody>
      </p:sp>
      <p:sp>
        <p:nvSpPr>
          <p:cNvPr id="3" name="Text 1"/>
          <p:cNvSpPr/>
          <p:nvPr/>
        </p:nvSpPr>
        <p:spPr>
          <a:xfrm>
            <a:off x="2235200" y="1504950"/>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0E4C92"/>
                </a:solidFill>
                <a:latin typeface="Montserrat" pitchFamily="34" charset="0"/>
                <a:ea typeface="Montserrat" pitchFamily="34" charset="-122"/>
                <a:cs typeface="Montserrat" pitchFamily="34" charset="-120"/>
              </a:rPr>
              <a:t>1. Background:</a:t>
            </a:r>
            <a:r>
              <a:rPr lang="en-US" sz="2400" dirty="0">
                <a:solidFill>
                  <a:srgbClr val="0E4C92"/>
                </a:solidFill>
                <a:latin typeface="Montserrat" pitchFamily="34" charset="0"/>
                <a:ea typeface="Montserrat" pitchFamily="34" charset="-122"/>
                <a:cs typeface="Montserrat" pitchFamily="34" charset="-120"/>
              </a:rPr>
              <a:t> T2V Training Today</a:t>
            </a:r>
            <a:endParaRPr lang="en-US" sz="2400" dirty="0"/>
          </a:p>
        </p:txBody>
      </p:sp>
      <p:sp>
        <p:nvSpPr>
          <p:cNvPr id="4" name="Text 2"/>
          <p:cNvSpPr/>
          <p:nvPr/>
        </p:nvSpPr>
        <p:spPr>
          <a:xfrm>
            <a:off x="2235200" y="2236391"/>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0E4C92"/>
                </a:solidFill>
                <a:latin typeface="Montserrat" pitchFamily="34" charset="0"/>
                <a:ea typeface="Montserrat" pitchFamily="34" charset="-122"/>
                <a:cs typeface="Montserrat" pitchFamily="34" charset="-120"/>
              </a:rPr>
              <a:t>2. Motivation:</a:t>
            </a:r>
            <a:r>
              <a:rPr lang="en-US" sz="2400" dirty="0">
                <a:solidFill>
                  <a:srgbClr val="0E4C92"/>
                </a:solidFill>
                <a:latin typeface="Montserrat" pitchFamily="34" charset="0"/>
                <a:ea typeface="Montserrat" pitchFamily="34" charset="-122"/>
                <a:cs typeface="Montserrat" pitchFamily="34" charset="-120"/>
              </a:rPr>
              <a:t> Why GPUs Sit Idle</a:t>
            </a:r>
            <a:endParaRPr lang="en-US" sz="2400" dirty="0"/>
          </a:p>
        </p:txBody>
      </p:sp>
      <p:sp>
        <p:nvSpPr>
          <p:cNvPr id="5" name="Text 3"/>
          <p:cNvSpPr/>
          <p:nvPr/>
        </p:nvSpPr>
        <p:spPr>
          <a:xfrm>
            <a:off x="2235200" y="2967831"/>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0E4C92"/>
                </a:solidFill>
                <a:latin typeface="Montserrat" pitchFamily="34" charset="0"/>
                <a:ea typeface="Montserrat" pitchFamily="34" charset="-122"/>
                <a:cs typeface="Montserrat" pitchFamily="34" charset="-120"/>
              </a:rPr>
              <a:t>3. Arachne Design</a:t>
            </a:r>
            <a:endParaRPr lang="en-US" sz="2400" dirty="0"/>
          </a:p>
        </p:txBody>
      </p:sp>
      <p:sp>
        <p:nvSpPr>
          <p:cNvPr id="6" name="Text 4"/>
          <p:cNvSpPr/>
          <p:nvPr/>
        </p:nvSpPr>
        <p:spPr>
          <a:xfrm>
            <a:off x="2235200" y="3699272"/>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0E4C92"/>
                </a:solidFill>
                <a:latin typeface="Montserrat" pitchFamily="34" charset="0"/>
                <a:ea typeface="Montserrat" pitchFamily="34" charset="-122"/>
                <a:cs typeface="Montserrat" pitchFamily="34" charset="-120"/>
              </a:rPr>
              <a:t>4. Evaluation</a:t>
            </a:r>
            <a:endParaRPr lang="en-US" sz="2400" dirty="0"/>
          </a:p>
        </p:txBody>
      </p:sp>
      <p:sp>
        <p:nvSpPr>
          <p:cNvPr id="7" name="Text 5"/>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3</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Background:</a:t>
            </a:r>
            <a:r>
              <a:rPr lang="en-US" sz="3000" b="0" i="0" dirty="0">
                <a:solidFill>
                  <a:srgbClr val="0E4C92"/>
                </a:solidFill>
                <a:latin typeface="Montserrat" pitchFamily="34" charset="0"/>
                <a:ea typeface="Montserrat" pitchFamily="34" charset="-122"/>
                <a:cs typeface="Montserrat" pitchFamily="34" charset="-120"/>
              </a:rPr>
              <a:t> Text-to-Video Generation</a:t>
            </a:r>
            <a:endParaRPr lang="en-US" sz="3000" dirty="0"/>
          </a:p>
        </p:txBody>
      </p:sp>
      <p:sp>
        <p:nvSpPr>
          <p:cNvPr id="3" name="Text 1"/>
          <p:cNvSpPr/>
          <p:nvPr/>
        </p:nvSpPr>
        <p:spPr>
          <a:xfrm>
            <a:off x="711200" y="1301750"/>
            <a:ext cx="11092688"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F2A37"/>
                </a:solidFill>
                <a:latin typeface="IBM Plex Sans" pitchFamily="34" charset="0"/>
                <a:ea typeface="IBM Plex Sans" pitchFamily="34" charset="-122"/>
                <a:cs typeface="IBM Plex Sans" pitchFamily="34" charset="-120"/>
              </a:rPr>
              <a:t>Rapidly growing applications</a:t>
            </a:r>
            <a:endParaRPr lang="en-US" sz="1600" dirty="0"/>
          </a:p>
        </p:txBody>
      </p:sp>
      <p:sp>
        <p:nvSpPr>
          <p:cNvPr id="4" name="Shape 2"/>
          <p:cNvSpPr/>
          <p:nvPr/>
        </p:nvSpPr>
        <p:spPr>
          <a:xfrm>
            <a:off x="720725" y="1710035"/>
            <a:ext cx="3435350" cy="628650"/>
          </a:xfrm>
          <a:prstGeom prst="roundRect">
            <a:avLst>
              <a:gd name="adj" fmla="val 22727"/>
            </a:avLst>
          </a:prstGeom>
          <a:solidFill>
            <a:srgbClr val="EAF2FB"/>
          </a:solidFill>
          <a:ln w="19050">
            <a:solidFill>
              <a:srgbClr val="5B8FD0"/>
            </a:solidFill>
            <a:prstDash val="solid"/>
          </a:ln>
        </p:spPr>
      </p:sp>
      <p:pic>
        <p:nvPicPr>
          <p:cNvPr id="5" name="Image 0" descr="Play">    </p:cNvPr>
          <p:cNvPicPr>
            <a:picLocks noChangeAspect="1"/>
          </p:cNvPicPr>
          <p:nvPr/>
        </p:nvPicPr>
        <p:blipFill>
          <a:blip r:embed="rId1"/>
          <a:srcRect l="0" r="0" t="0" b="0"/>
          <a:stretch/>
        </p:blipFill>
        <p:spPr>
          <a:xfrm>
            <a:off x="933450" y="1871960"/>
            <a:ext cx="304800" cy="304800"/>
          </a:xfrm>
          <a:prstGeom prst="rect">
            <a:avLst/>
          </a:prstGeom>
        </p:spPr>
      </p:pic>
      <p:sp>
        <p:nvSpPr>
          <p:cNvPr id="6" name="Text 3"/>
          <p:cNvSpPr/>
          <p:nvPr/>
        </p:nvSpPr>
        <p:spPr>
          <a:xfrm>
            <a:off x="1365250" y="1882080"/>
            <a:ext cx="186070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Content creation</a:t>
            </a:r>
            <a:endParaRPr lang="en-US" sz="1600" dirty="0"/>
          </a:p>
        </p:txBody>
      </p:sp>
      <p:sp>
        <p:nvSpPr>
          <p:cNvPr id="7" name="Shape 4"/>
          <p:cNvSpPr/>
          <p:nvPr/>
        </p:nvSpPr>
        <p:spPr>
          <a:xfrm>
            <a:off x="4378325" y="1710035"/>
            <a:ext cx="3435350" cy="628650"/>
          </a:xfrm>
          <a:prstGeom prst="roundRect">
            <a:avLst>
              <a:gd name="adj" fmla="val 22727"/>
            </a:avLst>
          </a:prstGeom>
          <a:solidFill>
            <a:srgbClr val="FBF3DE"/>
          </a:solidFill>
          <a:ln w="19050">
            <a:solidFill>
              <a:srgbClr val="D9A93A"/>
            </a:solidFill>
            <a:prstDash val="solid"/>
          </a:ln>
        </p:spPr>
      </p:sp>
      <p:pic>
        <p:nvPicPr>
          <p:cNvPr id="8" name="Image 1" descr="Star">    </p:cNvPr>
          <p:cNvPicPr>
            <a:picLocks noChangeAspect="1"/>
          </p:cNvPicPr>
          <p:nvPr/>
        </p:nvPicPr>
        <p:blipFill>
          <a:blip r:embed="rId2"/>
          <a:srcRect l="0" r="0" t="0" b="0"/>
          <a:stretch/>
        </p:blipFill>
        <p:spPr>
          <a:xfrm>
            <a:off x="4591050" y="1871960"/>
            <a:ext cx="304800" cy="304800"/>
          </a:xfrm>
          <a:prstGeom prst="rect">
            <a:avLst/>
          </a:prstGeom>
        </p:spPr>
      </p:pic>
      <p:sp>
        <p:nvSpPr>
          <p:cNvPr id="9" name="Text 5"/>
          <p:cNvSpPr/>
          <p:nvPr/>
        </p:nvSpPr>
        <p:spPr>
          <a:xfrm>
            <a:off x="5022850" y="1882080"/>
            <a:ext cx="201930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Interactive games</a:t>
            </a:r>
            <a:endParaRPr lang="en-US" sz="1600" dirty="0"/>
          </a:p>
        </p:txBody>
      </p:sp>
      <p:sp>
        <p:nvSpPr>
          <p:cNvPr id="10" name="Shape 6"/>
          <p:cNvSpPr/>
          <p:nvPr/>
        </p:nvSpPr>
        <p:spPr>
          <a:xfrm>
            <a:off x="8035925" y="1710035"/>
            <a:ext cx="3435350" cy="628650"/>
          </a:xfrm>
          <a:prstGeom prst="roundRect">
            <a:avLst>
              <a:gd name="adj" fmla="val 22727"/>
            </a:avLst>
          </a:prstGeom>
          <a:solidFill>
            <a:srgbClr val="E4F3E1"/>
          </a:solidFill>
          <a:ln w="19050">
            <a:solidFill>
              <a:srgbClr val="5FA347"/>
            </a:solidFill>
            <a:prstDash val="solid"/>
          </a:ln>
        </p:spPr>
      </p:sp>
      <p:pic>
        <p:nvPicPr>
          <p:cNvPr id="11" name="Image 2" descr="Globe">    </p:cNvPr>
          <p:cNvPicPr>
            <a:picLocks noChangeAspect="1"/>
          </p:cNvPicPr>
          <p:nvPr/>
        </p:nvPicPr>
        <p:blipFill>
          <a:blip r:embed="rId3"/>
          <a:srcRect l="0" r="0" t="0" b="0"/>
          <a:stretch/>
        </p:blipFill>
        <p:spPr>
          <a:xfrm>
            <a:off x="8248650" y="1871960"/>
            <a:ext cx="304800" cy="304800"/>
          </a:xfrm>
          <a:prstGeom prst="rect">
            <a:avLst/>
          </a:prstGeom>
        </p:spPr>
      </p:pic>
      <p:sp>
        <p:nvSpPr>
          <p:cNvPr id="12" name="Text 7"/>
          <p:cNvSpPr/>
          <p:nvPr/>
        </p:nvSpPr>
        <p:spPr>
          <a:xfrm>
            <a:off x="8680450" y="1882080"/>
            <a:ext cx="1899404"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World simulation</a:t>
            </a:r>
            <a:endParaRPr lang="en-US" sz="1600" dirty="0"/>
          </a:p>
        </p:txBody>
      </p:sp>
      <p:sp>
        <p:nvSpPr>
          <p:cNvPr id="13" name="Text 8"/>
          <p:cNvSpPr/>
          <p:nvPr/>
        </p:nvSpPr>
        <p:spPr>
          <a:xfrm>
            <a:off x="711200" y="2754610"/>
            <a:ext cx="11092688"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F2A37"/>
                </a:solidFill>
                <a:latin typeface="IBM Plex Sans" pitchFamily="34" charset="0"/>
                <a:ea typeface="IBM Plex Sans" pitchFamily="34" charset="-122"/>
                <a:cs typeface="IBM Plex Sans" pitchFamily="34" charset="-120"/>
              </a:rPr>
              <a:t>One shared blueprint: </a:t>
            </a:r>
            <a:r>
              <a:rPr lang="en-US" sz="1600" b="1" dirty="0">
                <a:solidFill>
                  <a:srgbClr val="0E4C92"/>
                </a:solidFill>
                <a:latin typeface="IBM Plex Sans" pitchFamily="34" charset="0"/>
                <a:ea typeface="IBM Plex Sans" pitchFamily="34" charset="-122"/>
                <a:cs typeface="IBM Plex Sans" pitchFamily="34" charset="-120"/>
              </a:rPr>
              <a:t>latent diffusion + Diffusion Transformer (DiT)</a:t>
            </a:r>
            <a:endParaRPr lang="en-US" sz="1600" dirty="0"/>
          </a:p>
        </p:txBody>
      </p:sp>
      <p:sp>
        <p:nvSpPr>
          <p:cNvPr id="14" name="Text 9"/>
          <p:cNvSpPr/>
          <p:nvPr/>
        </p:nvSpPr>
        <p:spPr>
          <a:xfrm>
            <a:off x="711200" y="3102570"/>
            <a:ext cx="11092688"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Sora · Movie Gen · HunyuanVideo · Wan2.1 · CogVideoX</a:t>
            </a:r>
            <a:endParaRPr lang="en-US" sz="1400" dirty="0"/>
          </a:p>
        </p:txBody>
      </p:sp>
      <p:sp>
        <p:nvSpPr>
          <p:cNvPr id="15" name="Shape 10"/>
          <p:cNvSpPr/>
          <p:nvPr/>
        </p:nvSpPr>
        <p:spPr>
          <a:xfrm>
            <a:off x="711200" y="3770511"/>
            <a:ext cx="3454400" cy="0"/>
          </a:xfrm>
          <a:prstGeom prst="line">
            <a:avLst/>
          </a:prstGeom>
          <a:noFill/>
          <a:ln w="25400">
            <a:solidFill>
              <a:srgbClr val="0E4C92"/>
            </a:solidFill>
            <a:prstDash val="solid"/>
          </a:ln>
        </p:spPr>
      </p:sp>
      <p:sp>
        <p:nvSpPr>
          <p:cNvPr id="16" name="Text 11"/>
          <p:cNvSpPr/>
          <p:nvPr/>
        </p:nvSpPr>
        <p:spPr>
          <a:xfrm>
            <a:off x="711200" y="3910211"/>
            <a:ext cx="3558032" cy="584200"/>
          </a:xfrm>
          <a:prstGeom prst="rect">
            <a:avLst/>
          </a:prstGeom>
          <a:noFill/>
          <a:ln/>
        </p:spPr>
        <p:txBody>
          <a:bodyPr wrap="square" lIns="0" tIns="0" rIns="0" bIns="0" rtlCol="0" anchor="t">
            <a:normAutofit/>
          </a:bodyPr>
          <a:lstStyle/>
          <a:p>
            <a:pPr algn="l" indent="0" marL="0">
              <a:lnSpc>
                <a:spcPts val="4400"/>
              </a:lnSpc>
              <a:buNone/>
            </a:pPr>
            <a:r>
              <a:rPr lang="en-US" sz="4000" b="1" dirty="0">
                <a:solidFill>
                  <a:srgbClr val="0E4C92"/>
                </a:solidFill>
                <a:latin typeface="Montserrat" pitchFamily="34" charset="0"/>
                <a:ea typeface="Montserrat" pitchFamily="34" charset="-122"/>
                <a:cs typeface="Montserrat" pitchFamily="34" charset="-120"/>
              </a:rPr>
              <a:t>13B</a:t>
            </a:r>
            <a:endParaRPr lang="en-US" sz="4000" dirty="0"/>
          </a:p>
        </p:txBody>
      </p:sp>
      <p:sp>
        <p:nvSpPr>
          <p:cNvPr id="17" name="Text 12"/>
          <p:cNvSpPr/>
          <p:nvPr/>
        </p:nvSpPr>
        <p:spPr>
          <a:xfrm>
            <a:off x="711200" y="4507111"/>
            <a:ext cx="355803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parameters (HunyuanVideo)</a:t>
            </a:r>
            <a:endParaRPr lang="en-US" sz="1400" dirty="0"/>
          </a:p>
        </p:txBody>
      </p:sp>
      <p:sp>
        <p:nvSpPr>
          <p:cNvPr id="18" name="Shape 13"/>
          <p:cNvSpPr/>
          <p:nvPr/>
        </p:nvSpPr>
        <p:spPr>
          <a:xfrm>
            <a:off x="4368800" y="3770511"/>
            <a:ext cx="3454400" cy="0"/>
          </a:xfrm>
          <a:prstGeom prst="line">
            <a:avLst/>
          </a:prstGeom>
          <a:noFill/>
          <a:ln w="25400">
            <a:solidFill>
              <a:srgbClr val="0E4C92"/>
            </a:solidFill>
            <a:prstDash val="solid"/>
          </a:ln>
        </p:spPr>
      </p:sp>
      <p:sp>
        <p:nvSpPr>
          <p:cNvPr id="19" name="Text 14"/>
          <p:cNvSpPr/>
          <p:nvPr/>
        </p:nvSpPr>
        <p:spPr>
          <a:xfrm>
            <a:off x="4368800" y="3910211"/>
            <a:ext cx="3558032" cy="584200"/>
          </a:xfrm>
          <a:prstGeom prst="rect">
            <a:avLst/>
          </a:prstGeom>
          <a:noFill/>
          <a:ln/>
        </p:spPr>
        <p:txBody>
          <a:bodyPr wrap="square" lIns="0" tIns="0" rIns="0" bIns="0" rtlCol="0" anchor="t">
            <a:normAutofit/>
          </a:bodyPr>
          <a:lstStyle/>
          <a:p>
            <a:pPr algn="l" indent="0" marL="0">
              <a:lnSpc>
                <a:spcPts val="4400"/>
              </a:lnSpc>
              <a:buNone/>
            </a:pPr>
            <a:r>
              <a:rPr lang="en-US" sz="4000" b="1" dirty="0">
                <a:solidFill>
                  <a:srgbClr val="0E4C92"/>
                </a:solidFill>
                <a:latin typeface="Montserrat" pitchFamily="34" charset="0"/>
                <a:ea typeface="Montserrat" pitchFamily="34" charset="-122"/>
                <a:cs typeface="Montserrat" pitchFamily="34" charset="-120"/>
              </a:rPr>
              <a:t>7–20M</a:t>
            </a:r>
            <a:endParaRPr lang="en-US" sz="4000" dirty="0"/>
          </a:p>
        </p:txBody>
      </p:sp>
      <p:sp>
        <p:nvSpPr>
          <p:cNvPr id="20" name="Text 15"/>
          <p:cNvSpPr/>
          <p:nvPr/>
        </p:nvSpPr>
        <p:spPr>
          <a:xfrm>
            <a:off x="4368800" y="4507111"/>
            <a:ext cx="355803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video clips per training stage</a:t>
            </a:r>
            <a:endParaRPr lang="en-US" sz="1400" dirty="0"/>
          </a:p>
        </p:txBody>
      </p:sp>
      <p:sp>
        <p:nvSpPr>
          <p:cNvPr id="21" name="Shape 16"/>
          <p:cNvSpPr/>
          <p:nvPr/>
        </p:nvSpPr>
        <p:spPr>
          <a:xfrm>
            <a:off x="8026400" y="3770511"/>
            <a:ext cx="3454400" cy="0"/>
          </a:xfrm>
          <a:prstGeom prst="line">
            <a:avLst/>
          </a:prstGeom>
          <a:noFill/>
          <a:ln w="25400">
            <a:solidFill>
              <a:srgbClr val="0E4C92"/>
            </a:solidFill>
            <a:prstDash val="solid"/>
          </a:ln>
        </p:spPr>
      </p:sp>
      <p:sp>
        <p:nvSpPr>
          <p:cNvPr id="22" name="Text 17"/>
          <p:cNvSpPr/>
          <p:nvPr/>
        </p:nvSpPr>
        <p:spPr>
          <a:xfrm>
            <a:off x="8026400" y="3910211"/>
            <a:ext cx="3558032" cy="584200"/>
          </a:xfrm>
          <a:prstGeom prst="rect">
            <a:avLst/>
          </a:prstGeom>
          <a:noFill/>
          <a:ln/>
        </p:spPr>
        <p:txBody>
          <a:bodyPr wrap="square" lIns="0" tIns="0" rIns="0" bIns="0" rtlCol="0" anchor="t">
            <a:normAutofit/>
          </a:bodyPr>
          <a:lstStyle/>
          <a:p>
            <a:pPr algn="l" indent="0" marL="0">
              <a:lnSpc>
                <a:spcPts val="4400"/>
              </a:lnSpc>
              <a:buNone/>
            </a:pPr>
            <a:r>
              <a:rPr lang="en-US" sz="4000" b="1" dirty="0">
                <a:solidFill>
                  <a:srgbClr val="0E4C92"/>
                </a:solidFill>
                <a:latin typeface="Montserrat" pitchFamily="34" charset="0"/>
                <a:ea typeface="Montserrat" pitchFamily="34" charset="-122"/>
                <a:cs typeface="Montserrat" pitchFamily="34" charset="-120"/>
              </a:rPr>
              <a:t>3 stages</a:t>
            </a:r>
            <a:endParaRPr lang="en-US" sz="4000" dirty="0"/>
          </a:p>
        </p:txBody>
      </p:sp>
      <p:sp>
        <p:nvSpPr>
          <p:cNvPr id="23" name="Text 18"/>
          <p:cNvSpPr/>
          <p:nvPr/>
        </p:nvSpPr>
        <p:spPr>
          <a:xfrm>
            <a:off x="8026400" y="4507111"/>
            <a:ext cx="355803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360p → 720p → 1080p</a:t>
            </a:r>
            <a:endParaRPr lang="en-US" sz="1400" dirty="0"/>
          </a:p>
        </p:txBody>
      </p:sp>
      <p:sp>
        <p:nvSpPr>
          <p:cNvPr id="24" name="Text 19"/>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4</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Background:</a:t>
            </a:r>
            <a:r>
              <a:rPr lang="en-US" sz="3000" b="0" i="0" dirty="0">
                <a:solidFill>
                  <a:srgbClr val="0E4C92"/>
                </a:solidFill>
                <a:latin typeface="Montserrat" pitchFamily="34" charset="0"/>
                <a:ea typeface="Montserrat" pitchFamily="34" charset="-122"/>
                <a:cs typeface="Montserrat" pitchFamily="34" charset="-120"/>
              </a:rPr>
              <a:t> Anatomy of a T2V Model</a:t>
            </a:r>
            <a:endParaRPr lang="en-US" sz="3000" dirty="0"/>
          </a:p>
        </p:txBody>
      </p:sp>
      <p:pic>
        <p:nvPicPr>
          <p:cNvPr id="3" name="Image 0" descr="Training workflow of a typical T2V model: video is compressed by a VAE encoder, noise is added, N DiT blocks guided by a text encoder predict the noise, and a training loss is computed">    </p:cNvPr>
          <p:cNvPicPr>
            <a:picLocks noChangeAspect="1"/>
          </p:cNvPicPr>
          <p:nvPr/>
        </p:nvPicPr>
        <p:blipFill>
          <a:blip r:embed="rId1"/>
          <a:srcRect l="0" r="0" t="-59" b="-59"/>
          <a:stretch/>
        </p:blipFill>
        <p:spPr>
          <a:xfrm>
            <a:off x="1143000" y="1149350"/>
            <a:ext cx="9906000" cy="2679700"/>
          </a:xfrm>
          <a:prstGeom prst="rect">
            <a:avLst/>
          </a:prstGeom>
        </p:spPr>
      </p:pic>
      <p:sp>
        <p:nvSpPr>
          <p:cNvPr id="4" name="Shape 1"/>
          <p:cNvSpPr/>
          <p:nvPr/>
        </p:nvSpPr>
        <p:spPr>
          <a:xfrm>
            <a:off x="742950" y="4083050"/>
            <a:ext cx="0" cy="622201"/>
          </a:xfrm>
          <a:prstGeom prst="line">
            <a:avLst/>
          </a:prstGeom>
          <a:noFill/>
          <a:ln w="63500">
            <a:solidFill>
              <a:srgbClr val="B9BEC6"/>
            </a:solidFill>
            <a:prstDash val="solid"/>
          </a:ln>
        </p:spPr>
      </p:sp>
      <p:sp>
        <p:nvSpPr>
          <p:cNvPr id="5" name="Text 2"/>
          <p:cNvSpPr/>
          <p:nvPr/>
        </p:nvSpPr>
        <p:spPr>
          <a:xfrm>
            <a:off x="927100" y="4108450"/>
            <a:ext cx="3335655"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F2A37"/>
                </a:solidFill>
                <a:latin typeface="IBM Plex Sans" pitchFamily="34" charset="0"/>
                <a:ea typeface="IBM Plex Sans" pitchFamily="34" charset="-122"/>
                <a:cs typeface="IBM Plex Sans" pitchFamily="34" charset="-120"/>
              </a:rPr>
              <a:t>Text encoder</a:t>
            </a:r>
            <a:endParaRPr lang="en-US" sz="1600" dirty="0"/>
          </a:p>
        </p:txBody>
      </p:sp>
      <p:sp>
        <p:nvSpPr>
          <p:cNvPr id="6" name="Text 3"/>
          <p:cNvSpPr/>
          <p:nvPr/>
        </p:nvSpPr>
        <p:spPr>
          <a:xfrm>
            <a:off x="927100" y="4431010"/>
            <a:ext cx="3335655"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short prompts, cheap</a:t>
            </a:r>
            <a:endParaRPr lang="en-US" sz="1400" dirty="0"/>
          </a:p>
        </p:txBody>
      </p:sp>
      <p:sp>
        <p:nvSpPr>
          <p:cNvPr id="7" name="Shape 4"/>
          <p:cNvSpPr/>
          <p:nvPr/>
        </p:nvSpPr>
        <p:spPr>
          <a:xfrm>
            <a:off x="4400550" y="4083050"/>
            <a:ext cx="0" cy="622201"/>
          </a:xfrm>
          <a:prstGeom prst="line">
            <a:avLst/>
          </a:prstGeom>
          <a:noFill/>
          <a:ln w="63500">
            <a:solidFill>
              <a:srgbClr val="F2B632"/>
            </a:solidFill>
            <a:prstDash val="solid"/>
          </a:ln>
        </p:spPr>
      </p:sp>
      <p:sp>
        <p:nvSpPr>
          <p:cNvPr id="8" name="Text 5"/>
          <p:cNvSpPr/>
          <p:nvPr/>
        </p:nvSpPr>
        <p:spPr>
          <a:xfrm>
            <a:off x="4584700" y="4108450"/>
            <a:ext cx="3335655"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F2A37"/>
                </a:solidFill>
                <a:latin typeface="IBM Plex Sans" pitchFamily="34" charset="0"/>
                <a:ea typeface="IBM Plex Sans" pitchFamily="34" charset="-122"/>
                <a:cs typeface="IBM Plex Sans" pitchFamily="34" charset="-120"/>
              </a:rPr>
              <a:t>VAE</a:t>
            </a:r>
            <a:endParaRPr lang="en-US" sz="1600" dirty="0"/>
          </a:p>
        </p:txBody>
      </p:sp>
      <p:sp>
        <p:nvSpPr>
          <p:cNvPr id="9" name="Text 6"/>
          <p:cNvSpPr/>
          <p:nvPr/>
        </p:nvSpPr>
        <p:spPr>
          <a:xfrm>
            <a:off x="4584700" y="4431010"/>
            <a:ext cx="3335655"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3D conv, large activations</a:t>
            </a:r>
            <a:endParaRPr lang="en-US" sz="1400" dirty="0"/>
          </a:p>
        </p:txBody>
      </p:sp>
      <p:sp>
        <p:nvSpPr>
          <p:cNvPr id="10" name="Shape 7"/>
          <p:cNvSpPr/>
          <p:nvPr/>
        </p:nvSpPr>
        <p:spPr>
          <a:xfrm>
            <a:off x="8058150" y="4083050"/>
            <a:ext cx="0" cy="622201"/>
          </a:xfrm>
          <a:prstGeom prst="line">
            <a:avLst/>
          </a:prstGeom>
          <a:noFill/>
          <a:ln w="63500">
            <a:solidFill>
              <a:srgbClr val="7FA6DE"/>
            </a:solidFill>
            <a:prstDash val="solid"/>
          </a:ln>
        </p:spPr>
      </p:sp>
      <p:sp>
        <p:nvSpPr>
          <p:cNvPr id="11" name="Text 8"/>
          <p:cNvSpPr/>
          <p:nvPr/>
        </p:nvSpPr>
        <p:spPr>
          <a:xfrm>
            <a:off x="8242300" y="4108450"/>
            <a:ext cx="3335655"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F2A37"/>
                </a:solidFill>
                <a:latin typeface="IBM Plex Sans" pitchFamily="34" charset="0"/>
                <a:ea typeface="IBM Plex Sans" pitchFamily="34" charset="-122"/>
                <a:cs typeface="IBM Plex Sans" pitchFamily="34" charset="-120"/>
              </a:rPr>
              <a:t>DiT × N</a:t>
            </a:r>
            <a:endParaRPr lang="en-US" sz="1600" dirty="0"/>
          </a:p>
        </p:txBody>
      </p:sp>
      <p:sp>
        <p:nvSpPr>
          <p:cNvPr id="12" name="Text 9"/>
          <p:cNvSpPr/>
          <p:nvPr/>
        </p:nvSpPr>
        <p:spPr>
          <a:xfrm>
            <a:off x="8242300" y="4431010"/>
            <a:ext cx="3335655" cy="274241"/>
          </a:xfrm>
          <a:prstGeom prst="rect">
            <a:avLst/>
          </a:prstGeom>
          <a:noFill/>
          <a:ln/>
        </p:spPr>
        <p:txBody>
          <a:bodyPr wrap="square" lIns="0" tIns="0" rIns="0" bIns="0" rtlCol="0" anchor="t">
            <a:normAutofit/>
          </a:bodyPr>
          <a:lstStyle/>
          <a:p>
            <a:pPr algn="l" indent="0" marL="0">
              <a:lnSpc>
                <a:spcPts val="1960"/>
              </a:lnSpc>
              <a:buNone/>
            </a:pPr>
            <a:r>
              <a:rPr lang="en-US" sz="1400" i="1" dirty="0">
                <a:solidFill>
                  <a:srgbClr val="4B5563"/>
                </a:solidFill>
                <a:latin typeface="IBM Plex Sans" pitchFamily="34" charset="0"/>
                <a:ea typeface="IBM Plex Sans" pitchFamily="34" charset="-122"/>
                <a:cs typeface="IBM Plex Sans" pitchFamily="34" charset="-120"/>
              </a:rPr>
              <a:t>O</a:t>
            </a:r>
            <a:r>
              <a:rPr lang="en-US" sz="1400" dirty="0">
                <a:solidFill>
                  <a:srgbClr val="4B5563"/>
                </a:solidFill>
                <a:latin typeface="IBM Plex Sans" pitchFamily="34" charset="0"/>
                <a:ea typeface="IBM Plex Sans" pitchFamily="34" charset="-122"/>
                <a:cs typeface="IBM Plex Sans" pitchFamily="34" charset="-120"/>
              </a:rPr>
              <a:t>(</a:t>
            </a:r>
            <a:r>
              <a:rPr lang="en-US" sz="1400" i="1" dirty="0">
                <a:solidFill>
                  <a:srgbClr val="4B5563"/>
                </a:solidFill>
                <a:latin typeface="IBM Plex Sans" pitchFamily="34" charset="0"/>
                <a:ea typeface="IBM Plex Sans" pitchFamily="34" charset="-122"/>
                <a:cs typeface="IBM Plex Sans" pitchFamily="34" charset="-120"/>
              </a:rPr>
              <a:t>L</a:t>
            </a:r>
            <a:r>
              <a:rPr lang="en-US" sz="1400" dirty="0">
                <a:solidFill>
                  <a:srgbClr val="4B5563"/>
                </a:solidFill>
                <a:latin typeface="IBM Plex Sans" pitchFamily="34" charset="0"/>
                <a:ea typeface="IBM Plex Sans" pitchFamily="34" charset="-122"/>
                <a:cs typeface="IBM Plex Sans" pitchFamily="34" charset="-120"/>
              </a:rPr>
              <a:t>²) attention, </a:t>
            </a:r>
            <a:r>
              <a:rPr lang="en-US" sz="1400" b="1" dirty="0">
                <a:solidFill>
                  <a:srgbClr val="C62828"/>
                </a:solidFill>
                <a:latin typeface="IBM Plex Sans" pitchFamily="34" charset="0"/>
                <a:ea typeface="IBM Plex Sans" pitchFamily="34" charset="-122"/>
                <a:cs typeface="IBM Plex Sans" pitchFamily="34" charset="-120"/>
              </a:rPr>
              <a:t>dominant cost</a:t>
            </a:r>
            <a:endParaRPr lang="en-US" sz="1400" dirty="0"/>
          </a:p>
        </p:txBody>
      </p:sp>
      <p:sp>
        <p:nvSpPr>
          <p:cNvPr id="13" name="Text 10"/>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5</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Background:</a:t>
            </a:r>
            <a:r>
              <a:rPr lang="en-US" sz="3000" b="0" i="0" dirty="0">
                <a:solidFill>
                  <a:srgbClr val="0E4C92"/>
                </a:solidFill>
                <a:latin typeface="Montserrat" pitchFamily="34" charset="0"/>
                <a:ea typeface="Montserrat" pitchFamily="34" charset="-122"/>
                <a:cs typeface="Montserrat" pitchFamily="34" charset="-120"/>
              </a:rPr>
              <a:t> Data Bucketing</a:t>
            </a:r>
            <a:endParaRPr lang="en-US" sz="3000" dirty="0"/>
          </a:p>
        </p:txBody>
      </p:sp>
      <p:sp>
        <p:nvSpPr>
          <p:cNvPr id="3" name="Text 1"/>
          <p:cNvSpPr/>
          <p:nvPr/>
        </p:nvSpPr>
        <p:spPr>
          <a:xfrm>
            <a:off x="711200" y="1149350"/>
            <a:ext cx="3074035"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① Clips of mixed length</a:t>
            </a:r>
            <a:endParaRPr lang="en-US" sz="1600" dirty="0"/>
          </a:p>
        </p:txBody>
      </p:sp>
      <p:sp>
        <p:nvSpPr>
          <p:cNvPr id="4" name="Shape 2"/>
          <p:cNvSpPr/>
          <p:nvPr/>
        </p:nvSpPr>
        <p:spPr>
          <a:xfrm>
            <a:off x="711200" y="1598910"/>
            <a:ext cx="2000250" cy="330200"/>
          </a:xfrm>
          <a:prstGeom prst="roundRect">
            <a:avLst>
              <a:gd name="adj" fmla="val 15385"/>
            </a:avLst>
          </a:prstGeom>
          <a:solidFill>
            <a:srgbClr val="9CCB86"/>
          </a:solidFill>
          <a:ln/>
        </p:spPr>
      </p:sp>
      <p:sp>
        <p:nvSpPr>
          <p:cNvPr id="5" name="Text 3"/>
          <p:cNvSpPr/>
          <p:nvPr/>
        </p:nvSpPr>
        <p:spPr>
          <a:xfrm>
            <a:off x="2787650" y="1639590"/>
            <a:ext cx="503634"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105 f</a:t>
            </a:r>
            <a:endParaRPr lang="en-US" sz="1400" dirty="0"/>
          </a:p>
        </p:txBody>
      </p:sp>
      <p:sp>
        <p:nvSpPr>
          <p:cNvPr id="6" name="Shape 4"/>
          <p:cNvSpPr/>
          <p:nvPr/>
        </p:nvSpPr>
        <p:spPr>
          <a:xfrm>
            <a:off x="711200" y="2094210"/>
            <a:ext cx="247650" cy="330200"/>
          </a:xfrm>
          <a:prstGeom prst="roundRect">
            <a:avLst>
              <a:gd name="adj" fmla="val 20513"/>
            </a:avLst>
          </a:prstGeom>
          <a:solidFill>
            <a:srgbClr val="F6C85F"/>
          </a:solidFill>
          <a:ln/>
        </p:spPr>
      </p:sp>
      <p:sp>
        <p:nvSpPr>
          <p:cNvPr id="7" name="Text 5"/>
          <p:cNvSpPr/>
          <p:nvPr/>
        </p:nvSpPr>
        <p:spPr>
          <a:xfrm>
            <a:off x="1035050" y="2134890"/>
            <a:ext cx="375523"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13 f</a:t>
            </a:r>
            <a:endParaRPr lang="en-US" sz="1400" dirty="0"/>
          </a:p>
        </p:txBody>
      </p:sp>
      <p:sp>
        <p:nvSpPr>
          <p:cNvPr id="8" name="Shape 6"/>
          <p:cNvSpPr/>
          <p:nvPr/>
        </p:nvSpPr>
        <p:spPr>
          <a:xfrm>
            <a:off x="711200" y="2589510"/>
            <a:ext cx="2152650" cy="330200"/>
          </a:xfrm>
          <a:prstGeom prst="roundRect">
            <a:avLst>
              <a:gd name="adj" fmla="val 15385"/>
            </a:avLst>
          </a:prstGeom>
          <a:solidFill>
            <a:srgbClr val="F29E6D"/>
          </a:solidFill>
          <a:ln/>
        </p:spPr>
      </p:sp>
      <p:sp>
        <p:nvSpPr>
          <p:cNvPr id="9" name="Text 7"/>
          <p:cNvSpPr/>
          <p:nvPr/>
        </p:nvSpPr>
        <p:spPr>
          <a:xfrm>
            <a:off x="2940050" y="2630190"/>
            <a:ext cx="503634"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113 f</a:t>
            </a:r>
            <a:endParaRPr lang="en-US" sz="1400" dirty="0"/>
          </a:p>
        </p:txBody>
      </p:sp>
      <p:sp>
        <p:nvSpPr>
          <p:cNvPr id="10" name="Shape 8"/>
          <p:cNvSpPr/>
          <p:nvPr/>
        </p:nvSpPr>
        <p:spPr>
          <a:xfrm>
            <a:off x="711200" y="3084810"/>
            <a:ext cx="704850" cy="330200"/>
          </a:xfrm>
          <a:prstGeom prst="roundRect">
            <a:avLst>
              <a:gd name="adj" fmla="val 15385"/>
            </a:avLst>
          </a:prstGeom>
          <a:solidFill>
            <a:srgbClr val="8FB3E8"/>
          </a:solidFill>
          <a:ln/>
        </p:spPr>
      </p:sp>
      <p:sp>
        <p:nvSpPr>
          <p:cNvPr id="11" name="Text 9"/>
          <p:cNvSpPr/>
          <p:nvPr/>
        </p:nvSpPr>
        <p:spPr>
          <a:xfrm>
            <a:off x="1492250" y="3125490"/>
            <a:ext cx="375523"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37 f</a:t>
            </a:r>
            <a:endParaRPr lang="en-US" sz="1400" dirty="0"/>
          </a:p>
        </p:txBody>
      </p:sp>
      <p:sp>
        <p:nvSpPr>
          <p:cNvPr id="12" name="Shape 10"/>
          <p:cNvSpPr/>
          <p:nvPr/>
        </p:nvSpPr>
        <p:spPr>
          <a:xfrm>
            <a:off x="711200" y="3580110"/>
            <a:ext cx="247650" cy="330200"/>
          </a:xfrm>
          <a:prstGeom prst="roundRect">
            <a:avLst>
              <a:gd name="adj" fmla="val 20513"/>
            </a:avLst>
          </a:prstGeom>
          <a:solidFill>
            <a:srgbClr val="F6C85F"/>
          </a:solidFill>
          <a:ln/>
        </p:spPr>
      </p:sp>
      <p:sp>
        <p:nvSpPr>
          <p:cNvPr id="13" name="Text 11"/>
          <p:cNvSpPr/>
          <p:nvPr/>
        </p:nvSpPr>
        <p:spPr>
          <a:xfrm>
            <a:off x="1035050" y="3620790"/>
            <a:ext cx="375523"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13 f</a:t>
            </a:r>
            <a:endParaRPr lang="en-US" sz="1400" dirty="0"/>
          </a:p>
        </p:txBody>
      </p:sp>
      <p:sp>
        <p:nvSpPr>
          <p:cNvPr id="14" name="Shape 12"/>
          <p:cNvSpPr/>
          <p:nvPr/>
        </p:nvSpPr>
        <p:spPr>
          <a:xfrm>
            <a:off x="711200" y="4075410"/>
            <a:ext cx="704850" cy="330200"/>
          </a:xfrm>
          <a:prstGeom prst="roundRect">
            <a:avLst>
              <a:gd name="adj" fmla="val 15385"/>
            </a:avLst>
          </a:prstGeom>
          <a:solidFill>
            <a:srgbClr val="8FB3E8"/>
          </a:solidFill>
          <a:ln/>
        </p:spPr>
      </p:sp>
      <p:sp>
        <p:nvSpPr>
          <p:cNvPr id="15" name="Text 13"/>
          <p:cNvSpPr/>
          <p:nvPr/>
        </p:nvSpPr>
        <p:spPr>
          <a:xfrm>
            <a:off x="1492250" y="4116090"/>
            <a:ext cx="375523"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37 f</a:t>
            </a:r>
            <a:endParaRPr lang="en-US" sz="1400" dirty="0"/>
          </a:p>
        </p:txBody>
      </p:sp>
      <p:pic>
        <p:nvPicPr>
          <p:cNvPr id="16" name="Image 0" descr="arrow-right">    </p:cNvPr>
          <p:cNvPicPr>
            <a:picLocks noChangeAspect="1"/>
          </p:cNvPicPr>
          <p:nvPr/>
        </p:nvPicPr>
        <p:blipFill>
          <a:blip r:embed="rId1"/>
          <a:srcRect l="0" r="0" t="0" b="0"/>
          <a:stretch/>
        </p:blipFill>
        <p:spPr>
          <a:xfrm>
            <a:off x="3873500" y="2740422"/>
            <a:ext cx="406400" cy="203200"/>
          </a:xfrm>
          <a:prstGeom prst="rect">
            <a:avLst/>
          </a:prstGeom>
        </p:spPr>
      </p:pic>
      <p:sp>
        <p:nvSpPr>
          <p:cNvPr id="17" name="Text 14"/>
          <p:cNvSpPr/>
          <p:nvPr/>
        </p:nvSpPr>
        <p:spPr>
          <a:xfrm>
            <a:off x="4457700" y="1149350"/>
            <a:ext cx="274701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② Group into buckets</a:t>
            </a:r>
            <a:endParaRPr lang="en-US" sz="1600" dirty="0"/>
          </a:p>
        </p:txBody>
      </p:sp>
      <p:sp>
        <p:nvSpPr>
          <p:cNvPr id="18" name="Shape 15"/>
          <p:cNvSpPr/>
          <p:nvPr/>
        </p:nvSpPr>
        <p:spPr>
          <a:xfrm>
            <a:off x="4467225" y="1608435"/>
            <a:ext cx="2647950" cy="496491"/>
          </a:xfrm>
          <a:prstGeom prst="roundRect">
            <a:avLst>
              <a:gd name="adj" fmla="val 18545"/>
            </a:avLst>
          </a:prstGeom>
          <a:solidFill>
            <a:srgbClr val="FDF3DA"/>
          </a:solidFill>
          <a:ln w="19050">
            <a:solidFill>
              <a:srgbClr val="E0B23C"/>
            </a:solidFill>
            <a:prstDash val="solid"/>
          </a:ln>
        </p:spPr>
      </p:sp>
      <p:sp>
        <p:nvSpPr>
          <p:cNvPr id="19" name="Shape 16"/>
          <p:cNvSpPr/>
          <p:nvPr/>
        </p:nvSpPr>
        <p:spPr>
          <a:xfrm>
            <a:off x="4616450" y="1755080"/>
            <a:ext cx="127000" cy="203200"/>
          </a:xfrm>
          <a:prstGeom prst="roundRect">
            <a:avLst>
              <a:gd name="adj" fmla="val 20000"/>
            </a:avLst>
          </a:prstGeom>
          <a:solidFill>
            <a:srgbClr val="F6C85F"/>
          </a:solidFill>
          <a:ln/>
        </p:spPr>
      </p:sp>
      <p:sp>
        <p:nvSpPr>
          <p:cNvPr id="20" name="Shape 17"/>
          <p:cNvSpPr/>
          <p:nvPr/>
        </p:nvSpPr>
        <p:spPr>
          <a:xfrm>
            <a:off x="4832350" y="1755080"/>
            <a:ext cx="127000" cy="203200"/>
          </a:xfrm>
          <a:prstGeom prst="roundRect">
            <a:avLst>
              <a:gd name="adj" fmla="val 20000"/>
            </a:avLst>
          </a:prstGeom>
          <a:solidFill>
            <a:srgbClr val="F6C85F"/>
          </a:solidFill>
          <a:ln/>
        </p:spPr>
      </p:sp>
      <p:sp>
        <p:nvSpPr>
          <p:cNvPr id="21" name="Shape 18"/>
          <p:cNvSpPr/>
          <p:nvPr/>
        </p:nvSpPr>
        <p:spPr>
          <a:xfrm>
            <a:off x="5048250" y="1755080"/>
            <a:ext cx="127000" cy="203200"/>
          </a:xfrm>
          <a:prstGeom prst="roundRect">
            <a:avLst>
              <a:gd name="adj" fmla="val 20000"/>
            </a:avLst>
          </a:prstGeom>
          <a:solidFill>
            <a:srgbClr val="F6C85F"/>
          </a:solidFill>
          <a:ln/>
        </p:spPr>
      </p:sp>
      <p:sp>
        <p:nvSpPr>
          <p:cNvPr id="22" name="Text 19"/>
          <p:cNvSpPr/>
          <p:nvPr/>
        </p:nvSpPr>
        <p:spPr>
          <a:xfrm>
            <a:off x="5264150" y="1732260"/>
            <a:ext cx="1652468"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7"/>
                </a:solidFill>
                <a:latin typeface="IBM Plex Sans" pitchFamily="34" charset="0"/>
                <a:ea typeface="IBM Plex Sans" pitchFamily="34" charset="-122"/>
                <a:cs typeface="IBM Plex Sans" pitchFamily="34" charset="-120"/>
              </a:rPr>
              <a:t>13-frame bucket</a:t>
            </a:r>
            <a:endParaRPr lang="en-US" sz="1400" dirty="0"/>
          </a:p>
        </p:txBody>
      </p:sp>
      <p:sp>
        <p:nvSpPr>
          <p:cNvPr id="23" name="Shape 20"/>
          <p:cNvSpPr/>
          <p:nvPr/>
        </p:nvSpPr>
        <p:spPr>
          <a:xfrm>
            <a:off x="4467225" y="2289076"/>
            <a:ext cx="2647950" cy="496491"/>
          </a:xfrm>
          <a:prstGeom prst="roundRect">
            <a:avLst>
              <a:gd name="adj" fmla="val 18545"/>
            </a:avLst>
          </a:prstGeom>
          <a:solidFill>
            <a:srgbClr val="EAF2FB"/>
          </a:solidFill>
          <a:ln w="19050">
            <a:solidFill>
              <a:srgbClr val="5B8FD0"/>
            </a:solidFill>
            <a:prstDash val="solid"/>
          </a:ln>
        </p:spPr>
      </p:sp>
      <p:sp>
        <p:nvSpPr>
          <p:cNvPr id="24" name="Shape 21"/>
          <p:cNvSpPr/>
          <p:nvPr/>
        </p:nvSpPr>
        <p:spPr>
          <a:xfrm>
            <a:off x="4616450" y="2435721"/>
            <a:ext cx="279400" cy="203200"/>
          </a:xfrm>
          <a:prstGeom prst="roundRect">
            <a:avLst>
              <a:gd name="adj" fmla="val 12500"/>
            </a:avLst>
          </a:prstGeom>
          <a:solidFill>
            <a:srgbClr val="8FB3E8"/>
          </a:solidFill>
          <a:ln/>
        </p:spPr>
      </p:sp>
      <p:sp>
        <p:nvSpPr>
          <p:cNvPr id="25" name="Shape 22"/>
          <p:cNvSpPr/>
          <p:nvPr/>
        </p:nvSpPr>
        <p:spPr>
          <a:xfrm>
            <a:off x="4984750" y="2435721"/>
            <a:ext cx="279400" cy="203200"/>
          </a:xfrm>
          <a:prstGeom prst="roundRect">
            <a:avLst>
              <a:gd name="adj" fmla="val 12500"/>
            </a:avLst>
          </a:prstGeom>
          <a:solidFill>
            <a:srgbClr val="8FB3E8"/>
          </a:solidFill>
          <a:ln/>
        </p:spPr>
      </p:sp>
      <p:sp>
        <p:nvSpPr>
          <p:cNvPr id="26" name="Text 23"/>
          <p:cNvSpPr/>
          <p:nvPr/>
        </p:nvSpPr>
        <p:spPr>
          <a:xfrm>
            <a:off x="5353050" y="2412901"/>
            <a:ext cx="1652468"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7"/>
                </a:solidFill>
                <a:latin typeface="IBM Plex Sans" pitchFamily="34" charset="0"/>
                <a:ea typeface="IBM Plex Sans" pitchFamily="34" charset="-122"/>
                <a:cs typeface="IBM Plex Sans" pitchFamily="34" charset="-120"/>
              </a:rPr>
              <a:t>37-frame bucket</a:t>
            </a:r>
            <a:endParaRPr lang="en-US" sz="1400" dirty="0"/>
          </a:p>
        </p:txBody>
      </p:sp>
      <p:sp>
        <p:nvSpPr>
          <p:cNvPr id="27" name="Shape 24"/>
          <p:cNvSpPr/>
          <p:nvPr/>
        </p:nvSpPr>
        <p:spPr>
          <a:xfrm>
            <a:off x="4467225" y="2969716"/>
            <a:ext cx="2647950" cy="496491"/>
          </a:xfrm>
          <a:prstGeom prst="roundRect">
            <a:avLst>
              <a:gd name="adj" fmla="val 18545"/>
            </a:avLst>
          </a:prstGeom>
          <a:solidFill>
            <a:srgbClr val="E4F3E1"/>
          </a:solidFill>
          <a:ln w="19050">
            <a:solidFill>
              <a:srgbClr val="5FA347"/>
            </a:solidFill>
            <a:prstDash val="solid"/>
          </a:ln>
        </p:spPr>
      </p:sp>
      <p:sp>
        <p:nvSpPr>
          <p:cNvPr id="28" name="Shape 25"/>
          <p:cNvSpPr/>
          <p:nvPr/>
        </p:nvSpPr>
        <p:spPr>
          <a:xfrm>
            <a:off x="4616450" y="3116362"/>
            <a:ext cx="698500" cy="203200"/>
          </a:xfrm>
          <a:prstGeom prst="roundRect">
            <a:avLst>
              <a:gd name="adj" fmla="val 12500"/>
            </a:avLst>
          </a:prstGeom>
          <a:solidFill>
            <a:srgbClr val="9CCB86"/>
          </a:solidFill>
          <a:ln/>
        </p:spPr>
      </p:sp>
      <p:sp>
        <p:nvSpPr>
          <p:cNvPr id="29" name="Text 26"/>
          <p:cNvSpPr/>
          <p:nvPr/>
        </p:nvSpPr>
        <p:spPr>
          <a:xfrm>
            <a:off x="5403850" y="3093541"/>
            <a:ext cx="170180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7"/>
                </a:solidFill>
                <a:latin typeface="IBM Plex Sans" pitchFamily="34" charset="0"/>
                <a:ea typeface="IBM Plex Sans" pitchFamily="34" charset="-122"/>
                <a:cs typeface="IBM Plex Sans" pitchFamily="34" charset="-120"/>
              </a:rPr>
              <a:t>105-frame bucket</a:t>
            </a:r>
            <a:endParaRPr lang="en-US" sz="1400" dirty="0"/>
          </a:p>
        </p:txBody>
      </p:sp>
      <p:sp>
        <p:nvSpPr>
          <p:cNvPr id="30" name="Shape 27"/>
          <p:cNvSpPr/>
          <p:nvPr/>
        </p:nvSpPr>
        <p:spPr>
          <a:xfrm>
            <a:off x="4467225" y="3650357"/>
            <a:ext cx="2647950" cy="496491"/>
          </a:xfrm>
          <a:prstGeom prst="roundRect">
            <a:avLst>
              <a:gd name="adj" fmla="val 18545"/>
            </a:avLst>
          </a:prstGeom>
          <a:solidFill>
            <a:srgbClr val="FCE6D8"/>
          </a:solidFill>
          <a:ln w="19050">
            <a:solidFill>
              <a:srgbClr val="E07A3E"/>
            </a:solidFill>
            <a:prstDash val="solid"/>
          </a:ln>
        </p:spPr>
      </p:sp>
      <p:sp>
        <p:nvSpPr>
          <p:cNvPr id="31" name="Shape 28"/>
          <p:cNvSpPr/>
          <p:nvPr/>
        </p:nvSpPr>
        <p:spPr>
          <a:xfrm>
            <a:off x="4616450" y="3797002"/>
            <a:ext cx="749300" cy="203200"/>
          </a:xfrm>
          <a:prstGeom prst="roundRect">
            <a:avLst>
              <a:gd name="adj" fmla="val 12500"/>
            </a:avLst>
          </a:prstGeom>
          <a:solidFill>
            <a:srgbClr val="F29E6D"/>
          </a:solidFill>
          <a:ln/>
        </p:spPr>
      </p:sp>
      <p:sp>
        <p:nvSpPr>
          <p:cNvPr id="32" name="Text 29"/>
          <p:cNvSpPr/>
          <p:nvPr/>
        </p:nvSpPr>
        <p:spPr>
          <a:xfrm>
            <a:off x="5454650" y="3774182"/>
            <a:ext cx="165100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7"/>
                </a:solidFill>
                <a:latin typeface="IBM Plex Sans" pitchFamily="34" charset="0"/>
                <a:ea typeface="IBM Plex Sans" pitchFamily="34" charset="-122"/>
                <a:cs typeface="IBM Plex Sans" pitchFamily="34" charset="-120"/>
              </a:rPr>
              <a:t>113-frame bucket</a:t>
            </a:r>
            <a:endParaRPr lang="en-US" sz="1400" dirty="0"/>
          </a:p>
        </p:txBody>
      </p:sp>
      <p:sp>
        <p:nvSpPr>
          <p:cNvPr id="33" name="Text 30"/>
          <p:cNvSpPr/>
          <p:nvPr/>
        </p:nvSpPr>
        <p:spPr>
          <a:xfrm>
            <a:off x="4457700" y="4321473"/>
            <a:ext cx="27470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key = (resolution, frame count)</a:t>
            </a:r>
            <a:endParaRPr lang="en-US" sz="1200" dirty="0"/>
          </a:p>
        </p:txBody>
      </p:sp>
      <p:pic>
        <p:nvPicPr>
          <p:cNvPr id="34" name="Image 1" descr="arrow-right">    </p:cNvPr>
          <p:cNvPicPr>
            <a:picLocks noChangeAspect="1"/>
          </p:cNvPicPr>
          <p:nvPr/>
        </p:nvPicPr>
        <p:blipFill>
          <a:blip r:embed="rId2"/>
          <a:srcRect l="0" r="0" t="0" b="0"/>
          <a:stretch/>
        </p:blipFill>
        <p:spPr>
          <a:xfrm>
            <a:off x="7302500" y="2740422"/>
            <a:ext cx="406400" cy="203200"/>
          </a:xfrm>
          <a:prstGeom prst="rect">
            <a:avLst/>
          </a:prstGeom>
        </p:spPr>
      </p:pic>
      <p:sp>
        <p:nvSpPr>
          <p:cNvPr id="35" name="Text 31"/>
          <p:cNvSpPr/>
          <p:nvPr/>
        </p:nvSpPr>
        <p:spPr>
          <a:xfrm>
            <a:off x="7886700" y="1149350"/>
            <a:ext cx="3701923"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③ One bucket per DP group</a:t>
            </a:r>
            <a:endParaRPr lang="en-US" sz="1600" dirty="0"/>
          </a:p>
        </p:txBody>
      </p:sp>
      <p:sp>
        <p:nvSpPr>
          <p:cNvPr id="36" name="Text 32"/>
          <p:cNvSpPr/>
          <p:nvPr/>
        </p:nvSpPr>
        <p:spPr>
          <a:xfrm>
            <a:off x="7886700" y="1639590"/>
            <a:ext cx="1320800"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13 f × Bs 6</a:t>
            </a:r>
            <a:endParaRPr lang="en-US" sz="1400" dirty="0"/>
          </a:p>
        </p:txBody>
      </p:sp>
      <p:sp>
        <p:nvSpPr>
          <p:cNvPr id="37" name="Shape 33"/>
          <p:cNvSpPr/>
          <p:nvPr/>
        </p:nvSpPr>
        <p:spPr>
          <a:xfrm>
            <a:off x="9245600" y="1598910"/>
            <a:ext cx="1485900" cy="330200"/>
          </a:xfrm>
          <a:prstGeom prst="roundRect">
            <a:avLst>
              <a:gd name="adj" fmla="val 11538"/>
            </a:avLst>
          </a:prstGeom>
          <a:solidFill>
            <a:srgbClr val="F6C85F"/>
          </a:solidFill>
          <a:ln/>
        </p:spPr>
      </p:sp>
      <p:sp>
        <p:nvSpPr>
          <p:cNvPr id="38" name="Text 34"/>
          <p:cNvSpPr/>
          <p:nvPr/>
        </p:nvSpPr>
        <p:spPr>
          <a:xfrm>
            <a:off x="7886700" y="2134890"/>
            <a:ext cx="1320800"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37 f × Bs 3</a:t>
            </a:r>
            <a:endParaRPr lang="en-US" sz="1400" dirty="0"/>
          </a:p>
        </p:txBody>
      </p:sp>
      <p:sp>
        <p:nvSpPr>
          <p:cNvPr id="39" name="Shape 35"/>
          <p:cNvSpPr/>
          <p:nvPr/>
        </p:nvSpPr>
        <p:spPr>
          <a:xfrm>
            <a:off x="9245600" y="2094210"/>
            <a:ext cx="2114550" cy="330200"/>
          </a:xfrm>
          <a:prstGeom prst="roundRect">
            <a:avLst>
              <a:gd name="adj" fmla="val 11538"/>
            </a:avLst>
          </a:prstGeom>
          <a:solidFill>
            <a:srgbClr val="8FB3E8"/>
          </a:solidFill>
          <a:ln/>
        </p:spPr>
      </p:sp>
      <p:sp>
        <p:nvSpPr>
          <p:cNvPr id="40" name="Text 36"/>
          <p:cNvSpPr/>
          <p:nvPr/>
        </p:nvSpPr>
        <p:spPr>
          <a:xfrm>
            <a:off x="7886700" y="2630190"/>
            <a:ext cx="1320800"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105 f × Bs 1</a:t>
            </a:r>
            <a:endParaRPr lang="en-US" sz="1400" dirty="0"/>
          </a:p>
        </p:txBody>
      </p:sp>
      <p:sp>
        <p:nvSpPr>
          <p:cNvPr id="41" name="Shape 37"/>
          <p:cNvSpPr/>
          <p:nvPr/>
        </p:nvSpPr>
        <p:spPr>
          <a:xfrm>
            <a:off x="9245600" y="2589510"/>
            <a:ext cx="2000250" cy="330200"/>
          </a:xfrm>
          <a:prstGeom prst="roundRect">
            <a:avLst>
              <a:gd name="adj" fmla="val 11538"/>
            </a:avLst>
          </a:prstGeom>
          <a:solidFill>
            <a:srgbClr val="9CCB86"/>
          </a:solidFill>
          <a:ln/>
        </p:spPr>
      </p:sp>
      <p:sp>
        <p:nvSpPr>
          <p:cNvPr id="42" name="Text 38"/>
          <p:cNvSpPr/>
          <p:nvPr/>
        </p:nvSpPr>
        <p:spPr>
          <a:xfrm>
            <a:off x="7886700" y="3125490"/>
            <a:ext cx="1320800"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113 f × Bs 1</a:t>
            </a:r>
            <a:endParaRPr lang="en-US" sz="1400" dirty="0"/>
          </a:p>
        </p:txBody>
      </p:sp>
      <p:sp>
        <p:nvSpPr>
          <p:cNvPr id="43" name="Shape 39"/>
          <p:cNvSpPr/>
          <p:nvPr/>
        </p:nvSpPr>
        <p:spPr>
          <a:xfrm>
            <a:off x="9245600" y="3084810"/>
            <a:ext cx="2152650" cy="330200"/>
          </a:xfrm>
          <a:prstGeom prst="roundRect">
            <a:avLst>
              <a:gd name="adj" fmla="val 11538"/>
            </a:avLst>
          </a:prstGeom>
          <a:solidFill>
            <a:srgbClr val="F29E6D"/>
          </a:solidFill>
          <a:ln/>
        </p:spPr>
      </p:sp>
      <p:sp>
        <p:nvSpPr>
          <p:cNvPr id="44" name="Text 40"/>
          <p:cNvSpPr/>
          <p:nvPr/>
        </p:nvSpPr>
        <p:spPr>
          <a:xfrm>
            <a:off x="7886700" y="3580110"/>
            <a:ext cx="43053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bar = tokens per group (Bs × frames): roughly equal</a:t>
            </a:r>
            <a:endParaRPr lang="en-US" sz="1200" dirty="0"/>
          </a:p>
        </p:txBody>
      </p:sp>
      <p:sp>
        <p:nvSpPr>
          <p:cNvPr id="45" name="Text 41"/>
          <p:cNvSpPr/>
          <p:nvPr/>
        </p:nvSpPr>
        <p:spPr>
          <a:xfrm>
            <a:off x="948035" y="4798318"/>
            <a:ext cx="10295830" cy="539750"/>
          </a:xfrm>
          <a:prstGeom prst="roundRect">
            <a:avLst>
              <a:gd name="adj" fmla="val 31176"/>
            </a:avLst>
          </a:prstGeom>
          <a:solidFill>
            <a:srgbClr val="FFFFFF"/>
          </a:solidFill>
          <a:ln w="19050">
            <a:solidFill>
              <a:srgbClr val="0E4C92"/>
            </a:solidFill>
            <a:prstDash val="solid"/>
          </a:ln>
        </p:spPr>
        <p:txBody>
          <a:bodyPr wrap="none" lIns="0" tIns="0" rIns="0" bIns="0" rtlCol="0" anchor="ctr">
            <a:normAutofit/>
          </a:bodyPr>
          <a:lstStyle/>
          <a:p>
            <a:pPr algn="ctr" indent="0" marL="0">
              <a:lnSpc>
                <a:spcPts val="2100"/>
              </a:lnSpc>
              <a:buNone/>
            </a:pPr>
            <a:r>
              <a:rPr lang="en-US" sz="1500" b="1" dirty="0">
                <a:solidFill>
                  <a:srgbClr val="0E4C92"/>
                </a:solidFill>
                <a:latin typeface="IBM Plex Sans" pitchFamily="34" charset="0"/>
                <a:ea typeface="IBM Plex Sans" pitchFamily="34" charset="-122"/>
                <a:cs typeface="IBM Plex Sans" pitchFamily="34" charset="-120"/>
              </a:rPr>
              <a:t>Why buckets?</a:t>
            </a:r>
            <a:r>
              <a:rPr lang="en-US" sz="1500" dirty="0">
                <a:solidFill>
                  <a:srgbClr val="1F2A37"/>
                </a:solidFill>
                <a:latin typeface="IBM Plex Sans" pitchFamily="34" charset="0"/>
                <a:ea typeface="IBM Plex Sans" pitchFamily="34" charset="-122"/>
                <a:cs typeface="IBM Plex Sans" pitchFamily="34" charset="-120"/>
              </a:rPr>
              <a:t> Zero-padding wastes compute and packing 3D video is complex; buckets keep every batch uniform</a:t>
            </a:r>
            <a:endParaRPr lang="en-US" sz="1500" dirty="0"/>
          </a:p>
        </p:txBody>
      </p:sp>
      <p:sp>
        <p:nvSpPr>
          <p:cNvPr id="46" name="Text 42"/>
          <p:cNvSpPr/>
          <p:nvPr/>
        </p:nvSpPr>
        <p:spPr>
          <a:xfrm>
            <a:off x="11049000" y="6355159"/>
            <a:ext cx="685800" cy="274241"/>
          </a:xfrm>
          <a:prstGeom prst="rect">
            <a:avLst/>
          </a:prstGeom>
          <a:noFill/>
          <a:ln/>
        </p:spPr>
        <p:txBody>
          <a:bodyPr wrap="square" lIns="0" tIns="0" rIns="0" bIns="0" rtlCol="0" anchor="t">
            <a:normAutofit/>
          </a:bodyPr>
          <a:lstStyle/>
          <a:p>
            <a:pPr algn="r" indent="0" marL="0">
              <a:lnSpc>
                <a:spcPts val="1960"/>
              </a:lnSpc>
              <a:buNone/>
            </a:pPr>
            <a:r>
              <a:rPr lang="en-US" sz="1400" b="1" dirty="0">
                <a:solidFill>
                  <a:srgbClr val="0E4C92"/>
                </a:solidFill>
                <a:latin typeface="IBM Plex Sans" pitchFamily="34" charset="0"/>
                <a:ea typeface="IBM Plex Sans" pitchFamily="34" charset="-122"/>
                <a:cs typeface="IBM Plex Sans" pitchFamily="34" charset="-120"/>
              </a:rPr>
              <a:t>6</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Background:</a:t>
            </a:r>
            <a:r>
              <a:rPr lang="en-US" sz="3000" b="0" i="0" dirty="0">
                <a:solidFill>
                  <a:srgbClr val="0E4C92"/>
                </a:solidFill>
                <a:latin typeface="Montserrat" pitchFamily="34" charset="0"/>
                <a:ea typeface="Montserrat" pitchFamily="34" charset="-122"/>
                <a:cs typeface="Montserrat" pitchFamily="34" charset="-120"/>
              </a:rPr>
              <a:t> DP × SP Parallelism</a:t>
            </a:r>
            <a:endParaRPr lang="en-US" sz="3000" dirty="0"/>
          </a:p>
        </p:txBody>
      </p:sp>
      <p:sp>
        <p:nvSpPr>
          <p:cNvPr id="3" name="Text 1"/>
          <p:cNvSpPr/>
          <p:nvPr/>
        </p:nvSpPr>
        <p:spPr>
          <a:xfrm>
            <a:off x="720725" y="1158875"/>
            <a:ext cx="1250950" cy="554930"/>
          </a:xfrm>
          <a:custGeom>
            <a:avLst/>
            <a:gdLst/>
            <a:ahLst/>
            <a:cxnLst/>
            <a:rect l="l" t="t" r="r" b="b"/>
            <a:pathLst>
              <a:path w="1250950" h="554930">
                <a:moveTo>
                  <a:pt x="66675" y="0"/>
                </a:moveTo>
                <a:lnTo>
                  <a:pt x="1184275" y="0"/>
                </a:lnTo>
                <a:arcTo hR="66675" wR="66675" stAng="16200000" swAng="5400000"/>
                <a:lnTo>
                  <a:pt x="1250950" y="488255"/>
                </a:lnTo>
                <a:arcTo hR="66675" wR="66675" stAng="0" swAng="5400000"/>
                <a:lnTo>
                  <a:pt x="66675" y="554930"/>
                </a:lnTo>
                <a:arcTo hR="66675" wR="66675" stAng="5400000" swAng="5400000"/>
                <a:lnTo>
                  <a:pt x="0" y="66675"/>
                </a:lnTo>
                <a:arcTo hR="66675" wR="66675" stAng="10800000" swAng="5400000"/>
                <a:close/>
              </a:path>
            </a:pathLst>
          </a:custGeom>
          <a:solidFill>
            <a:srgbClr val="FDF3DA"/>
          </a:solidFill>
          <a:ln w="19050">
            <a:solidFill>
              <a:srgbClr val="E0B23C"/>
            </a:solidFill>
            <a:prstDash val="solid"/>
          </a:ln>
        </p:spPr>
        <p:txBody>
          <a:bodyPr wrap="square" lIns="34925" tIns="161925" rIns="34925" bIns="136525" rtlCol="0" anchor="t">
            <a:normAutofit/>
          </a:bodyPr>
          <a:lstStyle/>
          <a:p>
            <a:pPr algn="ctr" indent="0" marL="0">
              <a:lnSpc>
                <a:spcPts val="1820"/>
              </a:lnSpc>
              <a:buNone/>
            </a:pPr>
            <a:r>
              <a:rPr lang="en-US" sz="1300" b="1" dirty="0">
                <a:solidFill>
                  <a:srgbClr val="1F2A37"/>
                </a:solidFill>
                <a:latin typeface="IBM Plex Sans" pitchFamily="34" charset="0"/>
                <a:ea typeface="IBM Plex Sans" pitchFamily="34" charset="-122"/>
                <a:cs typeface="IBM Plex Sans" pitchFamily="34" charset="-120"/>
              </a:rPr>
              <a:t>13 f × 6</a:t>
            </a:r>
            <a:endParaRPr lang="en-US" sz="1300" dirty="0"/>
          </a:p>
        </p:txBody>
      </p:sp>
      <p:pic>
        <p:nvPicPr>
          <p:cNvPr id="4" name="Image 0" descr="arrow-right">    </p:cNvPr>
          <p:cNvPicPr>
            <a:picLocks noChangeAspect="1"/>
          </p:cNvPicPr>
          <p:nvPr/>
        </p:nvPicPr>
        <p:blipFill>
          <a:blip r:embed="rId1"/>
          <a:srcRect l="0" r="0" t="0" b="0"/>
          <a:stretch/>
        </p:blipFill>
        <p:spPr>
          <a:xfrm>
            <a:off x="2082800" y="1372791"/>
            <a:ext cx="254000" cy="127000"/>
          </a:xfrm>
          <a:prstGeom prst="rect">
            <a:avLst/>
          </a:prstGeom>
        </p:spPr>
      </p:pic>
      <p:sp>
        <p:nvSpPr>
          <p:cNvPr id="5" name="Text 2"/>
          <p:cNvSpPr/>
          <p:nvPr/>
        </p:nvSpPr>
        <p:spPr>
          <a:xfrm>
            <a:off x="2438400" y="1151830"/>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F6C85F"/>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6" name="Text 3"/>
          <p:cNvSpPr/>
          <p:nvPr/>
        </p:nvSpPr>
        <p:spPr>
          <a:xfrm>
            <a:off x="3327400" y="1151830"/>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F6C85F"/>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7" name="Text 4"/>
          <p:cNvSpPr/>
          <p:nvPr/>
        </p:nvSpPr>
        <p:spPr>
          <a:xfrm>
            <a:off x="4216400" y="1151830"/>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F6C85F"/>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8" name="Text 5"/>
          <p:cNvSpPr/>
          <p:nvPr/>
        </p:nvSpPr>
        <p:spPr>
          <a:xfrm>
            <a:off x="5105400" y="1151830"/>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F6C85F"/>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9" name="Text 6"/>
          <p:cNvSpPr/>
          <p:nvPr/>
        </p:nvSpPr>
        <p:spPr>
          <a:xfrm>
            <a:off x="720725" y="1872555"/>
            <a:ext cx="1250950" cy="554930"/>
          </a:xfrm>
          <a:custGeom>
            <a:avLst/>
            <a:gdLst/>
            <a:ahLst/>
            <a:cxnLst/>
            <a:rect l="l" t="t" r="r" b="b"/>
            <a:pathLst>
              <a:path w="1250950" h="554930">
                <a:moveTo>
                  <a:pt x="66675" y="0"/>
                </a:moveTo>
                <a:lnTo>
                  <a:pt x="1184275" y="0"/>
                </a:lnTo>
                <a:arcTo hR="66675" wR="66675" stAng="16200000" swAng="5400000"/>
                <a:lnTo>
                  <a:pt x="1250950" y="488255"/>
                </a:lnTo>
                <a:arcTo hR="66675" wR="66675" stAng="0" swAng="5400000"/>
                <a:lnTo>
                  <a:pt x="66675" y="554930"/>
                </a:lnTo>
                <a:arcTo hR="66675" wR="66675" stAng="5400000" swAng="5400000"/>
                <a:lnTo>
                  <a:pt x="0" y="66675"/>
                </a:lnTo>
                <a:arcTo hR="66675" wR="66675" stAng="10800000" swAng="5400000"/>
                <a:close/>
              </a:path>
            </a:pathLst>
          </a:custGeom>
          <a:solidFill>
            <a:srgbClr val="EAF2FB"/>
          </a:solidFill>
          <a:ln w="19050">
            <a:solidFill>
              <a:srgbClr val="5B8FD0"/>
            </a:solidFill>
            <a:prstDash val="solid"/>
          </a:ln>
        </p:spPr>
        <p:txBody>
          <a:bodyPr wrap="square" lIns="34925" tIns="161925" rIns="34925" bIns="136525" rtlCol="0" anchor="t">
            <a:normAutofit/>
          </a:bodyPr>
          <a:lstStyle/>
          <a:p>
            <a:pPr algn="ctr" indent="0" marL="0">
              <a:lnSpc>
                <a:spcPts val="1820"/>
              </a:lnSpc>
              <a:buNone/>
            </a:pPr>
            <a:r>
              <a:rPr lang="en-US" sz="1300" b="1" dirty="0">
                <a:solidFill>
                  <a:srgbClr val="1F2A37"/>
                </a:solidFill>
                <a:latin typeface="IBM Plex Sans" pitchFamily="34" charset="0"/>
                <a:ea typeface="IBM Plex Sans" pitchFamily="34" charset="-122"/>
                <a:cs typeface="IBM Plex Sans" pitchFamily="34" charset="-120"/>
              </a:rPr>
              <a:t>37 f × 3</a:t>
            </a:r>
            <a:endParaRPr lang="en-US" sz="1300" dirty="0"/>
          </a:p>
        </p:txBody>
      </p:sp>
      <p:pic>
        <p:nvPicPr>
          <p:cNvPr id="10" name="Image 1" descr="arrow-right">    </p:cNvPr>
          <p:cNvPicPr>
            <a:picLocks noChangeAspect="1"/>
          </p:cNvPicPr>
          <p:nvPr/>
        </p:nvPicPr>
        <p:blipFill>
          <a:blip r:embed="rId2"/>
          <a:srcRect l="0" r="0" t="0" b="0"/>
          <a:stretch/>
        </p:blipFill>
        <p:spPr>
          <a:xfrm>
            <a:off x="2082800" y="2086471"/>
            <a:ext cx="254000" cy="127000"/>
          </a:xfrm>
          <a:prstGeom prst="rect">
            <a:avLst/>
          </a:prstGeom>
        </p:spPr>
      </p:pic>
      <p:sp>
        <p:nvSpPr>
          <p:cNvPr id="11" name="Text 7"/>
          <p:cNvSpPr/>
          <p:nvPr/>
        </p:nvSpPr>
        <p:spPr>
          <a:xfrm>
            <a:off x="2438400" y="1865511"/>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8FB3E8"/>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12" name="Text 8"/>
          <p:cNvSpPr/>
          <p:nvPr/>
        </p:nvSpPr>
        <p:spPr>
          <a:xfrm>
            <a:off x="3327400" y="1865511"/>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8FB3E8"/>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13" name="Text 9"/>
          <p:cNvSpPr/>
          <p:nvPr/>
        </p:nvSpPr>
        <p:spPr>
          <a:xfrm>
            <a:off x="4216400" y="1865511"/>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8FB3E8"/>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14" name="Text 10"/>
          <p:cNvSpPr/>
          <p:nvPr/>
        </p:nvSpPr>
        <p:spPr>
          <a:xfrm>
            <a:off x="5105400" y="1865511"/>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8FB3E8"/>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15" name="Text 11"/>
          <p:cNvSpPr/>
          <p:nvPr/>
        </p:nvSpPr>
        <p:spPr>
          <a:xfrm>
            <a:off x="720725" y="2586236"/>
            <a:ext cx="1250950" cy="554930"/>
          </a:xfrm>
          <a:custGeom>
            <a:avLst/>
            <a:gdLst/>
            <a:ahLst/>
            <a:cxnLst/>
            <a:rect l="l" t="t" r="r" b="b"/>
            <a:pathLst>
              <a:path w="1250950" h="554930">
                <a:moveTo>
                  <a:pt x="66675" y="0"/>
                </a:moveTo>
                <a:lnTo>
                  <a:pt x="1184275" y="0"/>
                </a:lnTo>
                <a:arcTo hR="66675" wR="66675" stAng="16200000" swAng="5400000"/>
                <a:lnTo>
                  <a:pt x="1250950" y="488255"/>
                </a:lnTo>
                <a:arcTo hR="66675" wR="66675" stAng="0" swAng="5400000"/>
                <a:lnTo>
                  <a:pt x="66675" y="554930"/>
                </a:lnTo>
                <a:arcTo hR="66675" wR="66675" stAng="5400000" swAng="5400000"/>
                <a:lnTo>
                  <a:pt x="0" y="66675"/>
                </a:lnTo>
                <a:arcTo hR="66675" wR="66675" stAng="10800000" swAng="5400000"/>
                <a:close/>
              </a:path>
            </a:pathLst>
          </a:custGeom>
          <a:solidFill>
            <a:srgbClr val="E4F3E1"/>
          </a:solidFill>
          <a:ln w="19050">
            <a:solidFill>
              <a:srgbClr val="5FA347"/>
            </a:solidFill>
            <a:prstDash val="solid"/>
          </a:ln>
        </p:spPr>
        <p:txBody>
          <a:bodyPr wrap="square" lIns="34925" tIns="161925" rIns="34925" bIns="136525" rtlCol="0" anchor="t">
            <a:normAutofit/>
          </a:bodyPr>
          <a:lstStyle/>
          <a:p>
            <a:pPr algn="ctr" indent="0" marL="0">
              <a:lnSpc>
                <a:spcPts val="1820"/>
              </a:lnSpc>
              <a:buNone/>
            </a:pPr>
            <a:r>
              <a:rPr lang="en-US" sz="1300" b="1" dirty="0">
                <a:solidFill>
                  <a:srgbClr val="1F2A37"/>
                </a:solidFill>
                <a:latin typeface="IBM Plex Sans" pitchFamily="34" charset="0"/>
                <a:ea typeface="IBM Plex Sans" pitchFamily="34" charset="-122"/>
                <a:cs typeface="IBM Plex Sans" pitchFamily="34" charset="-120"/>
              </a:rPr>
              <a:t>105 f × 1</a:t>
            </a:r>
            <a:endParaRPr lang="en-US" sz="1300" dirty="0"/>
          </a:p>
        </p:txBody>
      </p:sp>
      <p:pic>
        <p:nvPicPr>
          <p:cNvPr id="16" name="Image 2" descr="arrow-right">    </p:cNvPr>
          <p:cNvPicPr>
            <a:picLocks noChangeAspect="1"/>
          </p:cNvPicPr>
          <p:nvPr/>
        </p:nvPicPr>
        <p:blipFill>
          <a:blip r:embed="rId3"/>
          <a:srcRect l="0" r="0" t="0" b="0"/>
          <a:stretch/>
        </p:blipFill>
        <p:spPr>
          <a:xfrm>
            <a:off x="2082800" y="2800152"/>
            <a:ext cx="254000" cy="127000"/>
          </a:xfrm>
          <a:prstGeom prst="rect">
            <a:avLst/>
          </a:prstGeom>
        </p:spPr>
      </p:pic>
      <p:sp>
        <p:nvSpPr>
          <p:cNvPr id="17" name="Text 12"/>
          <p:cNvSpPr/>
          <p:nvPr/>
        </p:nvSpPr>
        <p:spPr>
          <a:xfrm>
            <a:off x="2438400" y="2579191"/>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9CCB86"/>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18" name="Text 13"/>
          <p:cNvSpPr/>
          <p:nvPr/>
        </p:nvSpPr>
        <p:spPr>
          <a:xfrm>
            <a:off x="3327400" y="2579191"/>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9CCB86"/>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19" name="Text 14"/>
          <p:cNvSpPr/>
          <p:nvPr/>
        </p:nvSpPr>
        <p:spPr>
          <a:xfrm>
            <a:off x="4216400" y="2579191"/>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9CCB86"/>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20" name="Text 15"/>
          <p:cNvSpPr/>
          <p:nvPr/>
        </p:nvSpPr>
        <p:spPr>
          <a:xfrm>
            <a:off x="5105400" y="2579191"/>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9CCB86"/>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21" name="Text 16"/>
          <p:cNvSpPr/>
          <p:nvPr/>
        </p:nvSpPr>
        <p:spPr>
          <a:xfrm>
            <a:off x="720725" y="3299916"/>
            <a:ext cx="1250950" cy="554930"/>
          </a:xfrm>
          <a:custGeom>
            <a:avLst/>
            <a:gdLst/>
            <a:ahLst/>
            <a:cxnLst/>
            <a:rect l="l" t="t" r="r" b="b"/>
            <a:pathLst>
              <a:path w="1250950" h="554930">
                <a:moveTo>
                  <a:pt x="66675" y="0"/>
                </a:moveTo>
                <a:lnTo>
                  <a:pt x="1184275" y="0"/>
                </a:lnTo>
                <a:arcTo hR="66675" wR="66675" stAng="16200000" swAng="5400000"/>
                <a:lnTo>
                  <a:pt x="1250950" y="488255"/>
                </a:lnTo>
                <a:arcTo hR="66675" wR="66675" stAng="0" swAng="5400000"/>
                <a:lnTo>
                  <a:pt x="66675" y="554930"/>
                </a:lnTo>
                <a:arcTo hR="66675" wR="66675" stAng="5400000" swAng="5400000"/>
                <a:lnTo>
                  <a:pt x="0" y="66675"/>
                </a:lnTo>
                <a:arcTo hR="66675" wR="66675" stAng="10800000" swAng="5400000"/>
                <a:close/>
              </a:path>
            </a:pathLst>
          </a:custGeom>
          <a:solidFill>
            <a:srgbClr val="FCE6D8"/>
          </a:solidFill>
          <a:ln w="19050">
            <a:solidFill>
              <a:srgbClr val="E07A3E"/>
            </a:solidFill>
            <a:prstDash val="solid"/>
          </a:ln>
        </p:spPr>
        <p:txBody>
          <a:bodyPr wrap="square" lIns="34925" tIns="161925" rIns="34925" bIns="136525" rtlCol="0" anchor="t">
            <a:normAutofit/>
          </a:bodyPr>
          <a:lstStyle/>
          <a:p>
            <a:pPr algn="ctr" indent="0" marL="0">
              <a:lnSpc>
                <a:spcPts val="1820"/>
              </a:lnSpc>
              <a:buNone/>
            </a:pPr>
            <a:r>
              <a:rPr lang="en-US" sz="1300" b="1" dirty="0">
                <a:solidFill>
                  <a:srgbClr val="1F2A37"/>
                </a:solidFill>
                <a:latin typeface="IBM Plex Sans" pitchFamily="34" charset="0"/>
                <a:ea typeface="IBM Plex Sans" pitchFamily="34" charset="-122"/>
                <a:cs typeface="IBM Plex Sans" pitchFamily="34" charset="-120"/>
              </a:rPr>
              <a:t>113 f × 1</a:t>
            </a:r>
            <a:endParaRPr lang="en-US" sz="1300" dirty="0"/>
          </a:p>
        </p:txBody>
      </p:sp>
      <p:pic>
        <p:nvPicPr>
          <p:cNvPr id="22" name="Image 3" descr="arrow-right">    </p:cNvPr>
          <p:cNvPicPr>
            <a:picLocks noChangeAspect="1"/>
          </p:cNvPicPr>
          <p:nvPr/>
        </p:nvPicPr>
        <p:blipFill>
          <a:blip r:embed="rId4"/>
          <a:srcRect l="0" r="0" t="0" b="0"/>
          <a:stretch/>
        </p:blipFill>
        <p:spPr>
          <a:xfrm>
            <a:off x="2082800" y="3513832"/>
            <a:ext cx="254000" cy="127000"/>
          </a:xfrm>
          <a:prstGeom prst="rect">
            <a:avLst/>
          </a:prstGeom>
        </p:spPr>
      </p:pic>
      <p:sp>
        <p:nvSpPr>
          <p:cNvPr id="23" name="Text 17"/>
          <p:cNvSpPr/>
          <p:nvPr/>
        </p:nvSpPr>
        <p:spPr>
          <a:xfrm>
            <a:off x="2438400" y="3292872"/>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F29E6D"/>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24" name="Text 18"/>
          <p:cNvSpPr/>
          <p:nvPr/>
        </p:nvSpPr>
        <p:spPr>
          <a:xfrm>
            <a:off x="3327400" y="3292872"/>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F29E6D"/>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25" name="Text 19"/>
          <p:cNvSpPr/>
          <p:nvPr/>
        </p:nvSpPr>
        <p:spPr>
          <a:xfrm>
            <a:off x="4216400" y="3292872"/>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F29E6D"/>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26" name="Text 20"/>
          <p:cNvSpPr/>
          <p:nvPr/>
        </p:nvSpPr>
        <p:spPr>
          <a:xfrm>
            <a:off x="5105400" y="3292872"/>
            <a:ext cx="825500" cy="568920"/>
          </a:xfrm>
          <a:custGeom>
            <a:avLst/>
            <a:gdLst/>
            <a:ahLst/>
            <a:cxnLst/>
            <a:rect l="l" t="t" r="r" b="b"/>
            <a:pathLst>
              <a:path w="825500" h="568920">
                <a:moveTo>
                  <a:pt x="63500" y="0"/>
                </a:moveTo>
                <a:lnTo>
                  <a:pt x="762000" y="0"/>
                </a:lnTo>
                <a:arcTo hR="63500" wR="63500" stAng="16200000" swAng="5400000"/>
                <a:lnTo>
                  <a:pt x="825500" y="505420"/>
                </a:lnTo>
                <a:arcTo hR="63500" wR="63500" stAng="0" swAng="5400000"/>
                <a:lnTo>
                  <a:pt x="63500" y="568920"/>
                </a:lnTo>
                <a:arcTo hR="63500" wR="63500" stAng="5400000" swAng="5400000"/>
                <a:lnTo>
                  <a:pt x="0" y="63500"/>
                </a:lnTo>
                <a:arcTo hR="63500" wR="63500" stAng="10800000" swAng="5400000"/>
                <a:close/>
              </a:path>
            </a:pathLst>
          </a:custGeom>
          <a:solidFill>
            <a:srgbClr val="F29E6D"/>
          </a:solidFill>
          <a:ln/>
        </p:spPr>
        <p:txBody>
          <a:bodyPr wrap="square" lIns="0" tIns="177800" rIns="0" bIns="152400" rtlCol="0" anchor="t">
            <a:normAutofit/>
          </a:bodyPr>
          <a:lstStyle/>
          <a:p>
            <a:pPr algn="ct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GPU</a:t>
            </a:r>
            <a:endParaRPr lang="en-US" sz="1200" dirty="0"/>
          </a:p>
        </p:txBody>
      </p:sp>
      <p:sp>
        <p:nvSpPr>
          <p:cNvPr id="27" name="Text 21"/>
          <p:cNvSpPr/>
          <p:nvPr/>
        </p:nvSpPr>
        <p:spPr>
          <a:xfrm>
            <a:off x="711200" y="4004072"/>
            <a:ext cx="5588000" cy="426641"/>
          </a:xfrm>
          <a:custGeom>
            <a:avLst/>
            <a:gdLst/>
            <a:ahLst/>
            <a:cxnLst/>
            <a:rect l="l" t="t" r="r" b="b"/>
            <a:pathLst>
              <a:path w="5588000" h="426641">
                <a:moveTo>
                  <a:pt x="76200" y="0"/>
                </a:moveTo>
                <a:lnTo>
                  <a:pt x="5511800" y="0"/>
                </a:lnTo>
                <a:arcTo hR="76200" wR="76200" stAng="16200000" swAng="5400000"/>
                <a:lnTo>
                  <a:pt x="5588000" y="350441"/>
                </a:lnTo>
                <a:arcTo hR="76200" wR="76200" stAng="0" swAng="5400000"/>
                <a:lnTo>
                  <a:pt x="76200" y="426641"/>
                </a:lnTo>
                <a:arcTo hR="76200" wR="76200" stAng="5400000" swAng="5400000"/>
                <a:lnTo>
                  <a:pt x="0" y="76200"/>
                </a:lnTo>
                <a:arcTo hR="76200" wR="76200" stAng="10800000" swAng="5400000"/>
                <a:close/>
              </a:path>
            </a:pathLst>
          </a:custGeom>
          <a:solidFill>
            <a:srgbClr val="0E4C92"/>
          </a:solidFill>
          <a:ln/>
        </p:spPr>
        <p:txBody>
          <a:bodyPr wrap="square" lIns="0" tIns="88900" rIns="0" bIns="63500" rtlCol="0" anchor="t">
            <a:normAutofit/>
          </a:bodyPr>
          <a:lstStyle/>
          <a:p>
            <a:pPr algn="ctr" indent="0" marL="0">
              <a:lnSpc>
                <a:spcPts val="1960"/>
              </a:lnSpc>
              <a:buNone/>
            </a:pPr>
            <a:r>
              <a:rPr lang="en-US" sz="1400" b="1" dirty="0">
                <a:solidFill>
                  <a:srgbClr val="FDFDFB"/>
                </a:solidFill>
                <a:latin typeface="IBM Plex Sans" pitchFamily="34" charset="0"/>
                <a:ea typeface="IBM Plex Sans" pitchFamily="34" charset="-122"/>
                <a:cs typeface="IBM Plex Sans" pitchFamily="34" charset="-120"/>
              </a:rPr>
              <a:t>All-Reduce gradients across DP groups: everyone waits here</a:t>
            </a:r>
            <a:endParaRPr lang="en-US" sz="1400" dirty="0"/>
          </a:p>
        </p:txBody>
      </p:sp>
      <p:sp>
        <p:nvSpPr>
          <p:cNvPr id="28" name="Text 22"/>
          <p:cNvSpPr/>
          <p:nvPr/>
        </p:nvSpPr>
        <p:spPr>
          <a:xfrm>
            <a:off x="6654800" y="1276350"/>
            <a:ext cx="497078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SP / CP: within a row</a:t>
            </a:r>
            <a:endParaRPr lang="en-US" sz="1600" dirty="0"/>
          </a:p>
        </p:txBody>
      </p:sp>
      <p:sp>
        <p:nvSpPr>
          <p:cNvPr id="29" name="Text 23"/>
          <p:cNvSpPr/>
          <p:nvPr/>
        </p:nvSpPr>
        <p:spPr>
          <a:xfrm>
            <a:off x="6654800" y="1611610"/>
            <a:ext cx="4970780" cy="596106"/>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1F2A37"/>
                </a:solidFill>
                <a:latin typeface="IBM Plex Sans" pitchFamily="34" charset="0"/>
                <a:ea typeface="IBM Plex Sans" pitchFamily="34" charset="-122"/>
                <a:cs typeface="IBM Plex Sans" pitchFamily="34" charset="-120"/>
              </a:rPr>
              <a:t>Video sequences are long, so split one video's tokens over 4 GPUs (Ulysses All-to-All or Ring attention)</a:t>
            </a:r>
            <a:endParaRPr lang="en-US" sz="1550" dirty="0"/>
          </a:p>
        </p:txBody>
      </p:sp>
      <p:sp>
        <p:nvSpPr>
          <p:cNvPr id="30" name="Text 24"/>
          <p:cNvSpPr/>
          <p:nvPr/>
        </p:nvSpPr>
        <p:spPr>
          <a:xfrm>
            <a:off x="6654800" y="2461716"/>
            <a:ext cx="497078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DP: across rows</a:t>
            </a:r>
            <a:endParaRPr lang="en-US" sz="1600" dirty="0"/>
          </a:p>
        </p:txBody>
      </p:sp>
      <p:sp>
        <p:nvSpPr>
          <p:cNvPr id="31" name="Text 25"/>
          <p:cNvSpPr/>
          <p:nvPr/>
        </p:nvSpPr>
        <p:spPr>
          <a:xfrm>
            <a:off x="6654800" y="2796977"/>
            <a:ext cx="4970780" cy="596106"/>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1F2A37"/>
                </a:solidFill>
                <a:latin typeface="IBM Plex Sans" pitchFamily="34" charset="0"/>
                <a:ea typeface="IBM Plex Sans" pitchFamily="34" charset="-122"/>
                <a:cs typeface="IBM Plex Sans" pitchFamily="34" charset="-120"/>
              </a:rPr>
              <a:t>Each group trains on its own bucket, then gradients are synchronized</a:t>
            </a:r>
            <a:endParaRPr lang="en-US" sz="1550" dirty="0"/>
          </a:p>
        </p:txBody>
      </p:sp>
      <p:sp>
        <p:nvSpPr>
          <p:cNvPr id="32" name="Text 26"/>
          <p:cNvSpPr/>
          <p:nvPr/>
        </p:nvSpPr>
        <p:spPr>
          <a:xfrm>
            <a:off x="6664325" y="3656608"/>
            <a:ext cx="4806950" cy="1154509"/>
          </a:xfrm>
          <a:prstGeom prst="roundRect">
            <a:avLst>
              <a:gd name="adj" fmla="val 12375"/>
            </a:avLst>
          </a:prstGeom>
          <a:solidFill>
            <a:srgbClr val="FFFFFF"/>
          </a:solidFill>
          <a:ln w="19050">
            <a:solidFill>
              <a:srgbClr val="0E4C92"/>
            </a:solidFill>
            <a:prstDash val="solid"/>
          </a:ln>
        </p:spPr>
        <p:txBody>
          <a:bodyPr wrap="square" lIns="145478" tIns="107378" rIns="12509" bIns="81978" rtlCol="0" anchor="t">
            <a:normAutofit/>
          </a:bodyPr>
          <a:lstStyle/>
          <a:p>
            <a:pPr algn="l" indent="0" marL="0">
              <a:lnSpc>
                <a:spcPts val="2248"/>
              </a:lnSpc>
              <a:buNone/>
            </a:pPr>
            <a:r>
              <a:rPr lang="en-US" sz="1550" b="1" dirty="0">
                <a:solidFill>
                  <a:srgbClr val="0E4C92"/>
                </a:solidFill>
                <a:latin typeface="IBM Plex Sans" pitchFamily="34" charset="0"/>
                <a:ea typeface="IBM Plex Sans" pitchFamily="34" charset="-122"/>
                <a:cs typeface="IBM Plex Sans" pitchFamily="34" charset="-120"/>
              </a:rPr>
              <a:t>Common practice:</a:t>
            </a:r>
            <a:r>
              <a:rPr lang="en-US" sz="1550" dirty="0">
                <a:solidFill>
                  <a:srgbClr val="1F2A37"/>
                </a:solidFill>
                <a:latin typeface="IBM Plex Sans" pitchFamily="34" charset="0"/>
                <a:ea typeface="IBM Plex Sans" pitchFamily="34" charset="-122"/>
                <a:cs typeface="IBM Plex Sans" pitchFamily="34" charset="-120"/>
              </a:rPr>
              <a:t> </a:t>
            </a:r>
            <a:r>
              <a:rPr lang="en-US" sz="1550" b="1" dirty="0">
                <a:solidFill>
                  <a:srgbClr val="1F2A37"/>
                </a:solidFill>
                <a:latin typeface="IBM Plex Sans" pitchFamily="34" charset="0"/>
                <a:ea typeface="IBM Plex Sans" pitchFamily="34" charset="-122"/>
                <a:cs typeface="IBM Plex Sans" pitchFamily="34" charset="-120"/>
              </a:rPr>
              <a:t>static</a:t>
            </a:r>
            <a:r>
              <a:rPr lang="en-US" sz="1550" dirty="0">
                <a:solidFill>
                  <a:srgbClr val="1F2A37"/>
                </a:solidFill>
                <a:latin typeface="IBM Plex Sans" pitchFamily="34" charset="0"/>
                <a:ea typeface="IBM Plex Sans" pitchFamily="34" charset="-122"/>
                <a:cs typeface="IBM Plex Sans" pitchFamily="34" charset="-120"/>
              </a:rPr>
              <a:t> DP = 4 × SP = 4. To avoid OOM, </a:t>
            </a:r>
            <a:r>
              <a:rPr lang="en-US" sz="1550" b="1" dirty="0">
                <a:solidFill>
                  <a:srgbClr val="1F2A37"/>
                </a:solidFill>
                <a:latin typeface="IBM Plex Sans" pitchFamily="34" charset="0"/>
                <a:ea typeface="IBM Plex Sans" pitchFamily="34" charset="-122"/>
                <a:cs typeface="IBM Plex Sans" pitchFamily="34" charset="-120"/>
              </a:rPr>
              <a:t>every DP rank uses the longest sequence's large SP degree</a:t>
            </a:r>
            <a:endParaRPr lang="en-US" sz="1550" dirty="0"/>
          </a:p>
        </p:txBody>
      </p:sp>
      <p:sp>
        <p:nvSpPr>
          <p:cNvPr id="33" name="Text 27"/>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7</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Outline</a:t>
            </a:r>
            <a:endParaRPr lang="en-US" sz="3000" dirty="0"/>
          </a:p>
        </p:txBody>
      </p:sp>
      <p:sp>
        <p:nvSpPr>
          <p:cNvPr id="3" name="Text 1"/>
          <p:cNvSpPr/>
          <p:nvPr/>
        </p:nvSpPr>
        <p:spPr>
          <a:xfrm>
            <a:off x="2235200" y="1504950"/>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1. Background:</a:t>
            </a:r>
            <a:r>
              <a:rPr lang="en-US" sz="2400" dirty="0">
                <a:solidFill>
                  <a:srgbClr val="A9BBD3"/>
                </a:solidFill>
                <a:latin typeface="Montserrat" pitchFamily="34" charset="0"/>
                <a:ea typeface="Montserrat" pitchFamily="34" charset="-122"/>
                <a:cs typeface="Montserrat" pitchFamily="34" charset="-120"/>
              </a:rPr>
              <a:t> T2V Training Today</a:t>
            </a:r>
            <a:endParaRPr lang="en-US" sz="2400" dirty="0"/>
          </a:p>
        </p:txBody>
      </p:sp>
      <p:sp>
        <p:nvSpPr>
          <p:cNvPr id="4" name="Text 2"/>
          <p:cNvSpPr/>
          <p:nvPr/>
        </p:nvSpPr>
        <p:spPr>
          <a:xfrm>
            <a:off x="2235200" y="2236391"/>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0E4C92"/>
                </a:solidFill>
                <a:latin typeface="Montserrat" pitchFamily="34" charset="0"/>
                <a:ea typeface="Montserrat" pitchFamily="34" charset="-122"/>
                <a:cs typeface="Montserrat" pitchFamily="34" charset="-120"/>
              </a:rPr>
              <a:t>2. Motivation:</a:t>
            </a:r>
            <a:r>
              <a:rPr lang="en-US" sz="2400" dirty="0">
                <a:solidFill>
                  <a:srgbClr val="0E4C92"/>
                </a:solidFill>
                <a:latin typeface="Montserrat" pitchFamily="34" charset="0"/>
                <a:ea typeface="Montserrat" pitchFamily="34" charset="-122"/>
                <a:cs typeface="Montserrat" pitchFamily="34" charset="-120"/>
              </a:rPr>
              <a:t> Why GPUs Sit Idle</a:t>
            </a:r>
            <a:endParaRPr lang="en-US" sz="2400" dirty="0"/>
          </a:p>
        </p:txBody>
      </p:sp>
      <p:sp>
        <p:nvSpPr>
          <p:cNvPr id="5" name="Text 3"/>
          <p:cNvSpPr/>
          <p:nvPr/>
        </p:nvSpPr>
        <p:spPr>
          <a:xfrm>
            <a:off x="2235200" y="2967831"/>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3. Arachne Design</a:t>
            </a:r>
            <a:endParaRPr lang="en-US" sz="2400" dirty="0"/>
          </a:p>
        </p:txBody>
      </p:sp>
      <p:sp>
        <p:nvSpPr>
          <p:cNvPr id="6" name="Text 4"/>
          <p:cNvSpPr/>
          <p:nvPr/>
        </p:nvSpPr>
        <p:spPr>
          <a:xfrm>
            <a:off x="2235200" y="3699272"/>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4. Evaluation</a:t>
            </a:r>
            <a:endParaRPr lang="en-US" sz="2400" dirty="0"/>
          </a:p>
        </p:txBody>
      </p:sp>
      <p:sp>
        <p:nvSpPr>
          <p:cNvPr id="7" name="Text 5"/>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8</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Problem:</a:t>
            </a:r>
            <a:r>
              <a:rPr lang="en-US" sz="3000" b="0" i="0" dirty="0">
                <a:solidFill>
                  <a:srgbClr val="0E4C92"/>
                </a:solidFill>
                <a:latin typeface="Montserrat" pitchFamily="34" charset="0"/>
                <a:ea typeface="Montserrat" pitchFamily="34" charset="-122"/>
                <a:cs typeface="Montserrat" pitchFamily="34" charset="-120"/>
              </a:rPr>
              <a:t> GPUs Idle Despite Bucketing</a:t>
            </a:r>
            <a:endParaRPr lang="en-US" sz="3000" dirty="0"/>
          </a:p>
        </p:txBody>
      </p:sp>
      <p:pic>
        <p:nvPicPr>
          <p:cNvPr id="3" name="Image 0" descr="One HunyuanVideo training step with DP=4 and SP=4: four buckets of 37, 105, 113 and 13 frames; the 113-frame rank takes 58.6 s while the others sit idle for 38.9 s, 13.4 s and 52.6 s">    </p:cNvPr>
          <p:cNvPicPr>
            <a:picLocks noChangeAspect="1"/>
          </p:cNvPicPr>
          <p:nvPr/>
        </p:nvPicPr>
        <p:blipFill>
          <a:blip r:embed="rId1"/>
          <a:srcRect l="0" r="0" t="0" b="0"/>
          <a:stretch/>
        </p:blipFill>
        <p:spPr>
          <a:xfrm>
            <a:off x="711200" y="1149350"/>
            <a:ext cx="7493000" cy="3295650"/>
          </a:xfrm>
          <a:prstGeom prst="rect">
            <a:avLst/>
          </a:prstGeom>
        </p:spPr>
      </p:pic>
      <p:sp>
        <p:nvSpPr>
          <p:cNvPr id="4" name="Text 1"/>
          <p:cNvSpPr/>
          <p:nvPr/>
        </p:nvSpPr>
        <p:spPr>
          <a:xfrm>
            <a:off x="711200" y="4521200"/>
            <a:ext cx="7717790"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80"/>
                </a:solidFill>
                <a:latin typeface="IBM Plex Sans" pitchFamily="34" charset="0"/>
                <a:ea typeface="IBM Plex Sans" pitchFamily="34" charset="-122"/>
                <a:cs typeface="IBM Plex Sans" pitchFamily="34" charset="-120"/>
              </a:rPr>
              <a:t>Bs</a:t>
            </a:r>
            <a:r>
              <a:rPr lang="en-US" sz="1200" dirty="0">
                <a:solidFill>
                  <a:srgbClr val="6B7280"/>
                </a:solidFill>
                <a:latin typeface="IBM Plex Sans" pitchFamily="34" charset="0"/>
                <a:ea typeface="IBM Plex Sans" pitchFamily="34" charset="-122"/>
                <a:cs typeface="IBM Plex Sans" pitchFamily="34" charset="-120"/>
              </a:rPr>
              <a:t> = batch size. Buckets with shorter sequences are assigned larger batch sizes to equalize the total tokens (i.e., batch size × sequence length) processed per rank, subject to GPU memory constraints.</a:t>
            </a:r>
            <a:endParaRPr lang="en-US" sz="1200" dirty="0"/>
          </a:p>
        </p:txBody>
      </p:sp>
      <p:sp>
        <p:nvSpPr>
          <p:cNvPr id="5" name="Text 2"/>
          <p:cNvSpPr/>
          <p:nvPr/>
        </p:nvSpPr>
        <p:spPr>
          <a:xfrm>
            <a:off x="8458200" y="1149350"/>
            <a:ext cx="3113278" cy="612080"/>
          </a:xfrm>
          <a:prstGeom prst="rect">
            <a:avLst/>
          </a:prstGeom>
          <a:noFill/>
          <a:ln/>
        </p:spPr>
        <p:txBody>
          <a:bodyPr wrap="square" lIns="0" tIns="0" rIns="0" bIns="0" rtlCol="0" anchor="t">
            <a:normAutofit/>
          </a:bodyPr>
          <a:lstStyle/>
          <a:p>
            <a:pPr algn="l" indent="0" marL="0">
              <a:lnSpc>
                <a:spcPts val="4620"/>
              </a:lnSpc>
              <a:buNone/>
            </a:pPr>
            <a:r>
              <a:rPr lang="en-US" sz="4400" b="1" dirty="0">
                <a:solidFill>
                  <a:srgbClr val="C62828"/>
                </a:solidFill>
                <a:latin typeface="Montserrat" pitchFamily="34" charset="0"/>
                <a:ea typeface="Montserrat" pitchFamily="34" charset="-122"/>
                <a:cs typeface="Montserrat" pitchFamily="34" charset="-120"/>
              </a:rPr>
              <a:t>52.6 s</a:t>
            </a:r>
            <a:endParaRPr lang="en-US" sz="4400" dirty="0"/>
          </a:p>
        </p:txBody>
      </p:sp>
      <p:sp>
        <p:nvSpPr>
          <p:cNvPr id="6" name="Text 3"/>
          <p:cNvSpPr/>
          <p:nvPr/>
        </p:nvSpPr>
        <p:spPr>
          <a:xfrm>
            <a:off x="8458200" y="1761430"/>
            <a:ext cx="311327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idle in a 58.6 s step </a:t>
            </a:r>
            <a:r>
              <a:rPr lang="en-US" sz="1500" b="1" dirty="0">
                <a:solidFill>
                  <a:srgbClr val="1F2A37"/>
                </a:solidFill>
                <a:latin typeface="IBM Plex Sans" pitchFamily="34" charset="0"/>
                <a:ea typeface="IBM Plex Sans" pitchFamily="34" charset="-122"/>
                <a:cs typeface="IBM Plex Sans" pitchFamily="34" charset="-120"/>
              </a:rPr>
              <a:t>(≈90%)</a:t>
            </a:r>
            <a:endParaRPr lang="en-US" sz="1500" dirty="0"/>
          </a:p>
        </p:txBody>
      </p:sp>
      <p:sp>
        <p:nvSpPr>
          <p:cNvPr id="7" name="Shape 4"/>
          <p:cNvSpPr/>
          <p:nvPr/>
        </p:nvSpPr>
        <p:spPr>
          <a:xfrm>
            <a:off x="8467725" y="2266255"/>
            <a:ext cx="3003550" cy="1400572"/>
          </a:xfrm>
          <a:prstGeom prst="roundRect">
            <a:avLst>
              <a:gd name="adj" fmla="val 10201"/>
            </a:avLst>
          </a:prstGeom>
          <a:solidFill>
            <a:srgbClr val="FFFFFF"/>
          </a:solidFill>
          <a:ln w="19050">
            <a:solidFill>
              <a:srgbClr val="0E4C92"/>
            </a:solidFill>
            <a:prstDash val="solid"/>
          </a:ln>
        </p:spPr>
      </p:sp>
      <p:sp>
        <p:nvSpPr>
          <p:cNvPr id="8" name="Text 5"/>
          <p:cNvSpPr/>
          <p:nvPr/>
        </p:nvSpPr>
        <p:spPr>
          <a:xfrm>
            <a:off x="8655050" y="2428180"/>
            <a:ext cx="2707767"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4C92"/>
                </a:solidFill>
                <a:latin typeface="IBM Plex Sans" pitchFamily="34" charset="0"/>
                <a:ea typeface="IBM Plex Sans" pitchFamily="34" charset="-122"/>
                <a:cs typeface="IBM Plex Sans" pitchFamily="34" charset="-120"/>
              </a:rPr>
              <a:t>Observation:</a:t>
            </a:r>
            <a:endParaRPr lang="en-US" sz="1500" dirty="0"/>
          </a:p>
        </p:txBody>
      </p:sp>
      <p:sp>
        <p:nvSpPr>
          <p:cNvPr id="9" name="Text 6"/>
          <p:cNvSpPr/>
          <p:nvPr/>
        </p:nvSpPr>
        <p:spPr>
          <a:xfrm>
            <a:off x="8655050" y="2758380"/>
            <a:ext cx="2707767"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Every rank waits at the </a:t>
            </a:r>
            <a:r>
              <a:rPr lang="en-US" sz="1400" b="1" dirty="0">
                <a:solidFill>
                  <a:srgbClr val="1F2A37"/>
                </a:solidFill>
                <a:latin typeface="IBM Plex Sans" pitchFamily="34" charset="0"/>
                <a:ea typeface="IBM Plex Sans" pitchFamily="34" charset="-122"/>
                <a:cs typeface="IBM Plex Sans" pitchFamily="34" charset="-120"/>
              </a:rPr>
              <a:t>gradient-sync barrier</a:t>
            </a:r>
            <a:r>
              <a:rPr lang="en-US" sz="1400" dirty="0">
                <a:solidFill>
                  <a:srgbClr val="1F2A37"/>
                </a:solidFill>
                <a:latin typeface="IBM Plex Sans" pitchFamily="34" charset="0"/>
                <a:ea typeface="IBM Plex Sans" pitchFamily="34" charset="-122"/>
                <a:cs typeface="IBM Plex Sans" pitchFamily="34" charset="-120"/>
              </a:rPr>
              <a:t> for the longest bucket</a:t>
            </a:r>
            <a:endParaRPr lang="en-US" sz="1400" dirty="0"/>
          </a:p>
        </p:txBody>
      </p:sp>
      <p:sp>
        <p:nvSpPr>
          <p:cNvPr id="10" name="Text 7"/>
          <p:cNvSpPr/>
          <p:nvPr/>
        </p:nvSpPr>
        <p:spPr>
          <a:xfrm>
            <a:off x="711200" y="5201841"/>
            <a:ext cx="114808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B5563"/>
                </a:solidFill>
                <a:latin typeface="IBM Plex Sans" pitchFamily="34" charset="0"/>
                <a:ea typeface="IBM Plex Sans" pitchFamily="34" charset="-122"/>
                <a:cs typeface="IBM Plex Sans" pitchFamily="34" charset="-120"/>
              </a:rPr>
              <a:t>HunyuanVideo, DP = 4 × SP = 4. Adaptive batch sizing cannot close the gap: it is capped by GPU memory and the static layout.</a:t>
            </a:r>
            <a:endParaRPr lang="en-US" sz="1500" dirty="0"/>
          </a:p>
        </p:txBody>
      </p:sp>
      <p:pic>
        <p:nvPicPr>
          <p:cNvPr id="11" name="Image 1" descr="connector">    </p:cNvPr>
          <p:cNvPicPr>
            <a:picLocks noChangeAspect="1"/>
          </p:cNvPicPr>
          <p:nvPr/>
        </p:nvPicPr>
        <p:blipFill>
          <a:blip r:embed="rId2"/>
          <a:srcRect l="0" r="0" t="0" b="0"/>
          <a:stretch/>
        </p:blipFill>
        <p:spPr>
          <a:xfrm>
            <a:off x="7429500" y="1809750"/>
            <a:ext cx="1111250" cy="1936750"/>
          </a:xfrm>
          <a:prstGeom prst="rect">
            <a:avLst/>
          </a:prstGeom>
        </p:spPr>
      </p:pic>
      <p:sp>
        <p:nvSpPr>
          <p:cNvPr id="12" name="Text 8"/>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9</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Observation 1:</a:t>
            </a:r>
            <a:r>
              <a:rPr lang="en-US" sz="3000" b="0" i="0" dirty="0">
                <a:solidFill>
                  <a:srgbClr val="0E4C92"/>
                </a:solidFill>
                <a:latin typeface="Montserrat" pitchFamily="34" charset="0"/>
                <a:ea typeface="Montserrat" pitchFamily="34" charset="-122"/>
                <a:cs typeface="Montserrat" pitchFamily="34" charset="-120"/>
              </a:rPr>
              <a:t> Long, Clustered, Discrete</a:t>
            </a:r>
            <a:endParaRPr lang="en-US" sz="3000" dirty="0"/>
          </a:p>
        </p:txBody>
      </p:sp>
      <p:pic>
        <p:nvPicPr>
          <p:cNvPr id="3" name="Image 0" descr="Sequence-length distributions on a log axis: LLM datasets CommonCrawl and GitHub peak below 2K tokens with mean 1,391; T2V datasets Koala-36M and Lynx 1080p sit between 33K and 262K tokens with mean 104,355">    </p:cNvPr>
          <p:cNvPicPr>
            <a:picLocks noChangeAspect="1"/>
          </p:cNvPicPr>
          <p:nvPr/>
        </p:nvPicPr>
        <p:blipFill>
          <a:blip r:embed="rId1"/>
          <a:srcRect l="0" r="0" t="-44" b="-44"/>
          <a:stretch/>
        </p:blipFill>
        <p:spPr>
          <a:xfrm>
            <a:off x="711200" y="1149350"/>
            <a:ext cx="6096000" cy="3606800"/>
          </a:xfrm>
          <a:prstGeom prst="rect">
            <a:avLst/>
          </a:prstGeom>
        </p:spPr>
      </p:pic>
      <p:sp>
        <p:nvSpPr>
          <p:cNvPr id="4" name="Text 1"/>
          <p:cNvSpPr/>
          <p:nvPr/>
        </p:nvSpPr>
        <p:spPr>
          <a:xfrm>
            <a:off x="7061200" y="1301750"/>
            <a:ext cx="4552188"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0E4C92"/>
                </a:solidFill>
                <a:latin typeface="Montserrat" pitchFamily="34" charset="0"/>
                <a:ea typeface="Montserrat" pitchFamily="34" charset="-122"/>
                <a:cs typeface="Montserrat" pitchFamily="34" charset="-120"/>
              </a:rPr>
              <a:t>Right-shifted</a:t>
            </a:r>
            <a:endParaRPr lang="en-US" sz="1800" dirty="0"/>
          </a:p>
        </p:txBody>
      </p:sp>
      <p:sp>
        <p:nvSpPr>
          <p:cNvPr id="5" name="Text 2"/>
          <p:cNvSpPr/>
          <p:nvPr/>
        </p:nvSpPr>
        <p:spPr>
          <a:xfrm>
            <a:off x="7061200" y="1672530"/>
            <a:ext cx="455218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Mean </a:t>
            </a:r>
            <a:r>
              <a:rPr lang="en-US" sz="1500" b="1" dirty="0">
                <a:solidFill>
                  <a:srgbClr val="1F2A37"/>
                </a:solidFill>
                <a:latin typeface="IBM Plex Sans" pitchFamily="34" charset="0"/>
                <a:ea typeface="IBM Plex Sans" pitchFamily="34" charset="-122"/>
                <a:cs typeface="IBM Plex Sans" pitchFamily="34" charset="-120"/>
              </a:rPr>
              <a:t>104K</a:t>
            </a:r>
            <a:r>
              <a:rPr lang="en-US" sz="1500" dirty="0">
                <a:solidFill>
                  <a:srgbClr val="1F2A37"/>
                </a:solidFill>
                <a:latin typeface="IBM Plex Sans" pitchFamily="34" charset="0"/>
                <a:ea typeface="IBM Plex Sans" pitchFamily="34" charset="-122"/>
                <a:cs typeface="IBM Plex Sans" pitchFamily="34" charset="-120"/>
              </a:rPr>
              <a:t> tokens vs. 1.4K for LLMs </a:t>
            </a:r>
            <a:r>
              <a:rPr lang="en-US" sz="1500" b="1" dirty="0">
                <a:solidFill>
                  <a:srgbClr val="C62828"/>
                </a:solidFill>
                <a:latin typeface="IBM Plex Sans" pitchFamily="34" charset="0"/>
                <a:ea typeface="IBM Plex Sans" pitchFamily="34" charset="-122"/>
                <a:cs typeface="IBM Plex Sans" pitchFamily="34" charset="-120"/>
              </a:rPr>
              <a:t>(≈75×)</a:t>
            </a:r>
            <a:endParaRPr lang="en-US" sz="1500" dirty="0"/>
          </a:p>
        </p:txBody>
      </p:sp>
      <p:sp>
        <p:nvSpPr>
          <p:cNvPr id="6" name="Text 3"/>
          <p:cNvSpPr/>
          <p:nvPr/>
        </p:nvSpPr>
        <p:spPr>
          <a:xfrm>
            <a:off x="7061200" y="2193230"/>
            <a:ext cx="4552188"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0E4C92"/>
                </a:solidFill>
                <a:latin typeface="Montserrat" pitchFamily="34" charset="0"/>
                <a:ea typeface="Montserrat" pitchFamily="34" charset="-122"/>
                <a:cs typeface="Montserrat" pitchFamily="34" charset="-120"/>
              </a:rPr>
              <a:t>Concentrated</a:t>
            </a:r>
            <a:endParaRPr lang="en-US" sz="1800" dirty="0"/>
          </a:p>
        </p:txBody>
      </p:sp>
      <p:sp>
        <p:nvSpPr>
          <p:cNvPr id="7" name="Text 4"/>
          <p:cNvSpPr/>
          <p:nvPr/>
        </p:nvSpPr>
        <p:spPr>
          <a:xfrm>
            <a:off x="7061200" y="2564011"/>
            <a:ext cx="4552188"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33K–262K tokens: only an </a:t>
            </a:r>
            <a:r>
              <a:rPr lang="en-US" sz="1500" b="1" dirty="0">
                <a:solidFill>
                  <a:srgbClr val="1F2A37"/>
                </a:solidFill>
                <a:latin typeface="IBM Plex Sans" pitchFamily="34" charset="0"/>
                <a:ea typeface="IBM Plex Sans" pitchFamily="34" charset="-122"/>
                <a:cs typeface="IBM Plex Sans" pitchFamily="34" charset="-120"/>
              </a:rPr>
              <a:t>≈8×</a:t>
            </a:r>
            <a:r>
              <a:rPr lang="en-US" sz="1500" dirty="0">
                <a:solidFill>
                  <a:srgbClr val="1F2A37"/>
                </a:solidFill>
                <a:latin typeface="IBM Plex Sans" pitchFamily="34" charset="0"/>
                <a:ea typeface="IBM Plex Sans" pitchFamily="34" charset="-122"/>
                <a:cs typeface="IBM Plex Sans" pitchFamily="34" charset="-120"/>
              </a:rPr>
              <a:t> range</a:t>
            </a:r>
            <a:endParaRPr lang="en-US" sz="1500" dirty="0"/>
          </a:p>
        </p:txBody>
      </p:sp>
      <p:sp>
        <p:nvSpPr>
          <p:cNvPr id="8" name="Text 5"/>
          <p:cNvSpPr/>
          <p:nvPr/>
        </p:nvSpPr>
        <p:spPr>
          <a:xfrm>
            <a:off x="7061200" y="3084711"/>
            <a:ext cx="4552188"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0E4C92"/>
                </a:solidFill>
                <a:latin typeface="Montserrat" pitchFamily="34" charset="0"/>
                <a:ea typeface="Montserrat" pitchFamily="34" charset="-122"/>
                <a:cs typeface="Montserrat" pitchFamily="34" charset="-120"/>
              </a:rPr>
              <a:t>Discrete</a:t>
            </a:r>
            <a:endParaRPr lang="en-US" sz="1800" dirty="0"/>
          </a:p>
        </p:txBody>
      </p:sp>
      <p:sp>
        <p:nvSpPr>
          <p:cNvPr id="9" name="Text 6"/>
          <p:cNvSpPr/>
          <p:nvPr/>
        </p:nvSpPr>
        <p:spPr>
          <a:xfrm>
            <a:off x="7061200" y="3455491"/>
            <a:ext cx="4552188"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Length jumps with frame count: big compute gaps between buckets</a:t>
            </a:r>
            <a:endParaRPr lang="en-US" sz="1500" dirty="0"/>
          </a:p>
        </p:txBody>
      </p:sp>
      <p:sp>
        <p:nvSpPr>
          <p:cNvPr id="10" name="Text 7"/>
          <p:cNvSpPr/>
          <p:nvPr/>
        </p:nvSpPr>
        <p:spPr>
          <a:xfrm>
            <a:off x="1903512" y="5019675"/>
            <a:ext cx="8384977" cy="582910"/>
          </a:xfrm>
          <a:prstGeom prst="roundRect">
            <a:avLst>
              <a:gd name="adj" fmla="val 28868"/>
            </a:avLst>
          </a:prstGeom>
          <a:solidFill>
            <a:srgbClr val="FFFFFF"/>
          </a:solidFill>
          <a:ln w="19050">
            <a:solidFill>
              <a:srgbClr val="0E4C92"/>
            </a:solidFill>
            <a:prstDash val="solid"/>
          </a:ln>
        </p:spPr>
        <p:txBody>
          <a:bodyPr wrap="none" lIns="0" tIns="0" rIns="0" bIns="0" rtlCol="0" anchor="ctr">
            <a:normAutofit/>
          </a:bodyPr>
          <a:lstStyle/>
          <a:p>
            <a:pPr algn="ctr" indent="0" marL="0">
              <a:lnSpc>
                <a:spcPts val="2240"/>
              </a:lnSpc>
              <a:buNone/>
            </a:pPr>
            <a:r>
              <a:rPr lang="en-US" sz="1600" b="1" dirty="0">
                <a:solidFill>
                  <a:srgbClr val="0E4C92"/>
                </a:solidFill>
                <a:latin typeface="IBM Plex Sans" pitchFamily="34" charset="0"/>
                <a:ea typeface="IBM Plex Sans" pitchFamily="34" charset="-122"/>
                <a:cs typeface="IBM Plex Sans" pitchFamily="34" charset="-120"/>
              </a:rPr>
              <a:t>Implication:</a:t>
            </a:r>
            <a:r>
              <a:rPr lang="en-US" sz="1600" dirty="0">
                <a:solidFill>
                  <a:srgbClr val="1F2A37"/>
                </a:solidFill>
                <a:latin typeface="IBM Plex Sans" pitchFamily="34" charset="0"/>
                <a:ea typeface="IBM Plex Sans" pitchFamily="34" charset="-122"/>
                <a:cs typeface="IBM Plex Sans" pitchFamily="34" charset="-120"/>
              </a:rPr>
              <a:t> every sample is heavy, and buckets differ in </a:t>
            </a:r>
            <a:r>
              <a:rPr lang="en-US" sz="1600" b="1" dirty="0">
                <a:solidFill>
                  <a:srgbClr val="1F2A37"/>
                </a:solidFill>
                <a:latin typeface="IBM Plex Sans" pitchFamily="34" charset="0"/>
                <a:ea typeface="IBM Plex Sans" pitchFamily="34" charset="-122"/>
                <a:cs typeface="IBM Plex Sans" pitchFamily="34" charset="-120"/>
              </a:rPr>
              <a:t>large but predictable</a:t>
            </a:r>
            <a:r>
              <a:rPr lang="en-US" sz="1600" dirty="0">
                <a:solidFill>
                  <a:srgbClr val="1F2A37"/>
                </a:solidFill>
                <a:latin typeface="IBM Plex Sans" pitchFamily="34" charset="0"/>
                <a:ea typeface="IBM Plex Sans" pitchFamily="34" charset="-122"/>
                <a:cs typeface="IBM Plex Sans" pitchFamily="34" charset="-120"/>
              </a:rPr>
              <a:t> steps</a:t>
            </a:r>
            <a:endParaRPr lang="en-US" sz="1600" dirty="0"/>
          </a:p>
        </p:txBody>
      </p:sp>
      <p:sp>
        <p:nvSpPr>
          <p:cNvPr id="11" name="Text 8"/>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10</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Observation 2:</a:t>
            </a:r>
            <a:r>
              <a:rPr lang="en-US" sz="3000" b="0" i="0" dirty="0">
                <a:solidFill>
                  <a:srgbClr val="0E4C92"/>
                </a:solidFill>
                <a:latin typeface="Montserrat" pitchFamily="34" charset="0"/>
                <a:ea typeface="Montserrat" pitchFamily="34" charset="-122"/>
                <a:cs typeface="Montserrat" pitchFamily="34" charset="-120"/>
              </a:rPr>
              <a:t> Computation Is the Bottleneck</a:t>
            </a:r>
            <a:endParaRPr lang="en-US" sz="3000" dirty="0"/>
          </a:p>
        </p:txBody>
      </p:sp>
      <p:sp>
        <p:nvSpPr>
          <p:cNvPr id="3" name="Text 1"/>
          <p:cNvSpPr/>
          <p:nvPr/>
        </p:nvSpPr>
        <p:spPr>
          <a:xfrm>
            <a:off x="711200" y="1098550"/>
            <a:ext cx="11092688"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DiT attention is </a:t>
            </a:r>
            <a:r>
              <a:rPr lang="en-US" sz="1500" b="1" i="1" dirty="0">
                <a:solidFill>
                  <a:srgbClr val="1F2A37"/>
                </a:solidFill>
                <a:latin typeface="IBM Plex Sans" pitchFamily="34" charset="0"/>
                <a:ea typeface="IBM Plex Sans" pitchFamily="34" charset="-122"/>
                <a:cs typeface="IBM Plex Sans" pitchFamily="34" charset="-120"/>
              </a:rPr>
              <a:t>O</a:t>
            </a:r>
            <a:r>
              <a:rPr lang="en-US" sz="1500" b="1" dirty="0">
                <a:solidFill>
                  <a:srgbClr val="1F2A37"/>
                </a:solidFill>
                <a:latin typeface="IBM Plex Sans" pitchFamily="34" charset="0"/>
                <a:ea typeface="IBM Plex Sans" pitchFamily="34" charset="-122"/>
                <a:cs typeface="IBM Plex Sans" pitchFamily="34" charset="-120"/>
              </a:rPr>
              <a:t>(</a:t>
            </a:r>
            <a:r>
              <a:rPr lang="en-US" sz="1500" b="1" i="1" dirty="0">
                <a:solidFill>
                  <a:srgbClr val="1F2A37"/>
                </a:solidFill>
                <a:latin typeface="IBM Plex Sans" pitchFamily="34" charset="0"/>
                <a:ea typeface="IBM Plex Sans" pitchFamily="34" charset="-122"/>
                <a:cs typeface="IBM Plex Sans" pitchFamily="34" charset="-120"/>
              </a:rPr>
              <a:t>L</a:t>
            </a:r>
            <a:r>
              <a:rPr lang="en-US" sz="1500" b="1" dirty="0">
                <a:solidFill>
                  <a:srgbClr val="1F2A37"/>
                </a:solidFill>
                <a:latin typeface="IBM Plex Sans" pitchFamily="34" charset="0"/>
                <a:ea typeface="IBM Plex Sans" pitchFamily="34" charset="-122"/>
                <a:cs typeface="IBM Plex Sans" pitchFamily="34" charset="-120"/>
              </a:rPr>
              <a:t>²)</a:t>
            </a:r>
            <a:r>
              <a:rPr lang="en-US" sz="1500" dirty="0">
                <a:solidFill>
                  <a:srgbClr val="1F2A37"/>
                </a:solidFill>
                <a:latin typeface="IBM Plex Sans" pitchFamily="34" charset="0"/>
                <a:ea typeface="IBM Plex Sans" pitchFamily="34" charset="-122"/>
                <a:cs typeface="IBM Plex Sans" pitchFamily="34" charset="-120"/>
              </a:rPr>
              <a:t> on ~100K-token sequences. LLM-style dynamic SP (e.g. FlexSP) targets </a:t>
            </a:r>
            <a:r>
              <a:rPr lang="en-US" sz="1500" b="1" dirty="0">
                <a:solidFill>
                  <a:srgbClr val="1F2A37"/>
                </a:solidFill>
                <a:latin typeface="IBM Plex Sans" pitchFamily="34" charset="0"/>
                <a:ea typeface="IBM Plex Sans" pitchFamily="34" charset="-122"/>
                <a:cs typeface="IBM Plex Sans" pitchFamily="34" charset="-120"/>
              </a:rPr>
              <a:t>communication</a:t>
            </a:r>
            <a:r>
              <a:rPr lang="en-US" sz="1500" dirty="0">
                <a:solidFill>
                  <a:srgbClr val="1F2A37"/>
                </a:solidFill>
                <a:latin typeface="IBM Plex Sans" pitchFamily="34" charset="0"/>
                <a:ea typeface="IBM Plex Sans" pitchFamily="34" charset="-122"/>
                <a:cs typeface="IBM Plex Sans" pitchFamily="34" charset="-120"/>
              </a:rPr>
              <a:t>; applied to our step (SP = 8 for 113 frames, SP = 2 for 13 / 37 frames):</a:t>
            </a:r>
            <a:endParaRPr lang="en-US" sz="1500" dirty="0"/>
          </a:p>
        </p:txBody>
      </p:sp>
      <p:pic>
        <p:nvPicPr>
          <p:cNvPr id="4" name="Image 0" descr="The same training step with SP reconfigured to 2, 4, 8, 2: the step shrinks from 58.6 s to 45.2 s, the 105-frame bucket becomes the bottleneck, and idle gaps of 3.1 s, 17.2 s and 30.1 s remain">    </p:cNvPr>
          <p:cNvPicPr>
            <a:picLocks noChangeAspect="1"/>
          </p:cNvPicPr>
          <p:nvPr/>
        </p:nvPicPr>
        <p:blipFill>
          <a:blip r:embed="rId1"/>
          <a:srcRect l="0" r="0" t="0" b="0"/>
          <a:stretch/>
        </p:blipFill>
        <p:spPr>
          <a:xfrm>
            <a:off x="711200" y="1835150"/>
            <a:ext cx="6985000" cy="3130550"/>
          </a:xfrm>
          <a:prstGeom prst="rect">
            <a:avLst/>
          </a:prstGeom>
        </p:spPr>
      </p:pic>
      <p:sp>
        <p:nvSpPr>
          <p:cNvPr id="5" name="Text 2"/>
          <p:cNvSpPr/>
          <p:nvPr/>
        </p:nvSpPr>
        <p:spPr>
          <a:xfrm>
            <a:off x="711200" y="5041900"/>
            <a:ext cx="7194550"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80"/>
                </a:solidFill>
                <a:latin typeface="IBM Plex Sans" pitchFamily="34" charset="0"/>
                <a:ea typeface="IBM Plex Sans" pitchFamily="34" charset="-122"/>
                <a:cs typeface="IBM Plex Sans" pitchFamily="34" charset="-120"/>
              </a:rPr>
              <a:t>Bs</a:t>
            </a:r>
            <a:r>
              <a:rPr lang="en-US" sz="1200" dirty="0">
                <a:solidFill>
                  <a:srgbClr val="6B7280"/>
                </a:solidFill>
                <a:latin typeface="IBM Plex Sans" pitchFamily="34" charset="0"/>
                <a:ea typeface="IBM Plex Sans" pitchFamily="34" charset="-122"/>
                <a:cs typeface="IBM Plex Sans" pitchFamily="34" charset="-120"/>
              </a:rPr>
              <a:t> = batch size. Buckets with shorter sequences are assigned larger batch sizes to equalize the total tokens (i.e., batch size × sequence length) processed per rank, subject to GPU memory constraints.</a:t>
            </a:r>
            <a:endParaRPr lang="en-US" sz="1200" dirty="0"/>
          </a:p>
        </p:txBody>
      </p:sp>
      <p:sp>
        <p:nvSpPr>
          <p:cNvPr id="6" name="Text 3"/>
          <p:cNvSpPr/>
          <p:nvPr/>
        </p:nvSpPr>
        <p:spPr>
          <a:xfrm>
            <a:off x="7950200" y="1936750"/>
            <a:ext cx="3636518" cy="375841"/>
          </a:xfrm>
          <a:prstGeom prst="rect">
            <a:avLst/>
          </a:prstGeom>
          <a:noFill/>
          <a:ln/>
        </p:spPr>
        <p:txBody>
          <a:bodyPr wrap="square" lIns="0" tIns="0" rIns="0" bIns="0" rtlCol="0" anchor="t">
            <a:normAutofit/>
          </a:bodyPr>
          <a:lstStyle/>
          <a:p>
            <a:pPr algn="l" indent="0" marL="0">
              <a:lnSpc>
                <a:spcPts val="2760"/>
              </a:lnSpc>
              <a:buNone/>
            </a:pPr>
            <a:r>
              <a:rPr lang="en-US" sz="2400" b="1" dirty="0">
                <a:solidFill>
                  <a:srgbClr val="0E4C92"/>
                </a:solidFill>
                <a:latin typeface="Montserrat" pitchFamily="34" charset="0"/>
                <a:ea typeface="Montserrat" pitchFamily="34" charset="-122"/>
                <a:cs typeface="Montserrat" pitchFamily="34" charset="-120"/>
              </a:rPr>
              <a:t>58.6 s → 45.2 s</a:t>
            </a:r>
            <a:endParaRPr lang="en-US" sz="2400" dirty="0"/>
          </a:p>
        </p:txBody>
      </p:sp>
      <p:sp>
        <p:nvSpPr>
          <p:cNvPr id="7" name="Text 4"/>
          <p:cNvSpPr/>
          <p:nvPr/>
        </p:nvSpPr>
        <p:spPr>
          <a:xfrm>
            <a:off x="7950200" y="2312591"/>
            <a:ext cx="3636518"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only 23% shorter</a:t>
            </a:r>
            <a:endParaRPr lang="en-US" sz="1400" dirty="0"/>
          </a:p>
        </p:txBody>
      </p:sp>
      <p:sp>
        <p:nvSpPr>
          <p:cNvPr id="8" name="Text 5"/>
          <p:cNvSpPr/>
          <p:nvPr/>
        </p:nvSpPr>
        <p:spPr>
          <a:xfrm>
            <a:off x="7950200" y="2764631"/>
            <a:ext cx="3636518"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C62828"/>
                </a:solidFill>
                <a:latin typeface="Montserrat" pitchFamily="34" charset="0"/>
                <a:ea typeface="Montserrat" pitchFamily="34" charset="-122"/>
                <a:cs typeface="Montserrat" pitchFamily="34" charset="-120"/>
              </a:rPr>
              <a:t>Bottleneck shifts</a:t>
            </a:r>
            <a:endParaRPr lang="en-US" sz="1800" dirty="0"/>
          </a:p>
        </p:txBody>
      </p:sp>
      <p:sp>
        <p:nvSpPr>
          <p:cNvPr id="9" name="Text 6"/>
          <p:cNvSpPr/>
          <p:nvPr/>
        </p:nvSpPr>
        <p:spPr>
          <a:xfrm>
            <a:off x="7950200" y="3064272"/>
            <a:ext cx="3636518"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to the 105-frame bucket</a:t>
            </a:r>
            <a:endParaRPr lang="en-US" sz="1400" dirty="0"/>
          </a:p>
        </p:txBody>
      </p:sp>
      <p:sp>
        <p:nvSpPr>
          <p:cNvPr id="10" name="Text 7"/>
          <p:cNvSpPr/>
          <p:nvPr/>
        </p:nvSpPr>
        <p:spPr>
          <a:xfrm>
            <a:off x="7950200" y="3516313"/>
            <a:ext cx="3636518"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C62828"/>
                </a:solidFill>
                <a:latin typeface="Montserrat" pitchFamily="34" charset="0"/>
                <a:ea typeface="Montserrat" pitchFamily="34" charset="-122"/>
                <a:cs typeface="Montserrat" pitchFamily="34" charset="-120"/>
              </a:rPr>
              <a:t>3.1 / 17.2 / 30.1 s</a:t>
            </a:r>
            <a:endParaRPr lang="en-US" sz="1800" dirty="0"/>
          </a:p>
        </p:txBody>
      </p:sp>
      <p:sp>
        <p:nvSpPr>
          <p:cNvPr id="11" name="Text 8"/>
          <p:cNvSpPr/>
          <p:nvPr/>
        </p:nvSpPr>
        <p:spPr>
          <a:xfrm>
            <a:off x="7950200" y="3815953"/>
            <a:ext cx="3636518"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still idle on the other groups</a:t>
            </a:r>
            <a:endParaRPr lang="en-US" sz="1400" dirty="0"/>
          </a:p>
        </p:txBody>
      </p:sp>
      <p:pic>
        <p:nvPicPr>
          <p:cNvPr id="12" name="Image 1" descr="connector">    </p:cNvPr>
          <p:cNvPicPr>
            <a:picLocks noChangeAspect="1"/>
          </p:cNvPicPr>
          <p:nvPr/>
        </p:nvPicPr>
        <p:blipFill>
          <a:blip r:embed="rId2"/>
          <a:srcRect l="0" r="0" t="0" b="0"/>
          <a:stretch/>
        </p:blipFill>
        <p:spPr>
          <a:xfrm>
            <a:off x="6540500" y="3155950"/>
            <a:ext cx="1479550" cy="241300"/>
          </a:xfrm>
          <a:prstGeom prst="rect">
            <a:avLst/>
          </a:prstGeom>
        </p:spPr>
      </p:pic>
      <p:sp>
        <p:nvSpPr>
          <p:cNvPr id="13" name="Text 9"/>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11</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Prior Work:</a:t>
            </a:r>
            <a:r>
              <a:rPr lang="en-US" sz="3000" b="0" i="0" dirty="0">
                <a:solidFill>
                  <a:srgbClr val="0E4C92"/>
                </a:solidFill>
                <a:latin typeface="Montserrat" pitchFamily="34" charset="0"/>
                <a:ea typeface="Montserrat" pitchFamily="34" charset="-122"/>
                <a:cs typeface="Montserrat" pitchFamily="34" charset="-120"/>
              </a:rPr>
              <a:t> Why It Falls Short</a:t>
            </a:r>
            <a:endParaRPr lang="en-US" sz="3000" dirty="0"/>
          </a:p>
        </p:txBody>
      </p:sp>
      <p:sp>
        <p:nvSpPr>
          <p:cNvPr id="3" name="Shape 1"/>
          <p:cNvSpPr/>
          <p:nvPr/>
        </p:nvSpPr>
        <p:spPr>
          <a:xfrm>
            <a:off x="711200" y="1149350"/>
            <a:ext cx="10769600" cy="4013200"/>
          </a:xfrm>
          <a:prstGeom prst="rect">
            <a:avLst/>
          </a:prstGeom>
          <a:solidFill>
            <a:srgbClr val="FDFDFB"/>
          </a:solidFill>
          <a:ln/>
        </p:spPr>
      </p:sp>
      <p:sp>
        <p:nvSpPr>
          <p:cNvPr id="4" name="Shape 2"/>
          <p:cNvSpPr/>
          <p:nvPr/>
        </p:nvSpPr>
        <p:spPr>
          <a:xfrm>
            <a:off x="11474450" y="1149350"/>
            <a:ext cx="0" cy="4013200"/>
          </a:xfrm>
          <a:prstGeom prst="line">
            <a:avLst/>
          </a:prstGeom>
          <a:noFill/>
          <a:ln w="12700">
            <a:solidFill>
              <a:srgbClr val="C9D6E8"/>
            </a:solidFill>
            <a:prstDash val="solid"/>
          </a:ln>
        </p:spPr>
      </p:sp>
      <p:sp>
        <p:nvSpPr>
          <p:cNvPr id="5" name="Shape 3"/>
          <p:cNvSpPr/>
          <p:nvPr/>
        </p:nvSpPr>
        <p:spPr>
          <a:xfrm>
            <a:off x="711200" y="5156200"/>
            <a:ext cx="10769600" cy="0"/>
          </a:xfrm>
          <a:prstGeom prst="line">
            <a:avLst/>
          </a:prstGeom>
          <a:noFill/>
          <a:ln w="12700">
            <a:solidFill>
              <a:srgbClr val="C9D6E8"/>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23900" y="1162050"/>
          <a:ext cx="10744200" cy="3987800"/>
        </p:xfrm>
        <a:graphic>
          <a:graphicData uri="http://schemas.openxmlformats.org/drawingml/2006/table">
            <a:tbl>
              <a:tblPr/>
              <a:tblGrid>
                <a:gridCol w="3975354"/>
                <a:gridCol w="2256282"/>
                <a:gridCol w="2256282"/>
                <a:gridCol w="2256282"/>
              </a:tblGrid>
              <a:tr h="850900">
                <a:tc>
                  <a:txBody>
                    <a:bodyPr/>
                    <a:lstStyle/>
                    <a:p>
                      <a:pPr indent="0" marL="0">
                        <a:lnSpc>
                          <a:spcPts val="2100"/>
                        </a:lnSpc>
                        <a:buNone/>
                      </a:pPr>
                      <a:r>
                        <a:rPr lang="en-US" sz="1500" b="1" dirty="0">
                          <a:solidFill>
                            <a:srgbClr val="0E4C92"/>
                          </a:solidFill>
                          <a:latin typeface="IBM Plex Sans" pitchFamily="34" charset="0"/>
                          <a:ea typeface="IBM Plex Sans" pitchFamily="34" charset="-122"/>
                          <a:cs typeface="IBM Plex Sans" pitchFamily="34" charset="-120"/>
                        </a:rPr>
                        <a:t>Approach</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indent="0" marL="0">
                        <a:lnSpc>
                          <a:spcPts val="2100"/>
                        </a:lnSpc>
                        <a:buNone/>
                      </a:pPr>
                      <a:r>
                        <a:rPr lang="en-US" sz="1500" b="1" dirty="0">
                          <a:solidFill>
                            <a:srgbClr val="0E4C92"/>
                          </a:solidFill>
                          <a:latin typeface="IBM Plex Sans" pitchFamily="34" charset="0"/>
                          <a:ea typeface="IBM Plex Sans" pitchFamily="34" charset="-122"/>
                          <a:cs typeface="IBM Plex Sans" pitchFamily="34" charset="-120"/>
                        </a:rPr>
                        <a:t>Adapts to imbalance</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indent="0" marL="0">
                        <a:lnSpc>
                          <a:spcPts val="2100"/>
                        </a:lnSpc>
                        <a:buNone/>
                      </a:pPr>
                      <a:r>
                        <a:rPr lang="en-US" sz="1500" b="1" dirty="0">
                          <a:solidFill>
                            <a:srgbClr val="0E4C92"/>
                          </a:solidFill>
                          <a:latin typeface="IBM Plex Sans" pitchFamily="34" charset="0"/>
                          <a:ea typeface="IBM Plex Sans" pitchFamily="34" charset="-122"/>
                          <a:cs typeface="IBM Plex Sans" pitchFamily="34" charset="-120"/>
                        </a:rPr>
                        <a:t>Built for compute-bound T2V</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indent="0" marL="0">
                        <a:lnSpc>
                          <a:spcPts val="2100"/>
                        </a:lnSpc>
                        <a:buNone/>
                      </a:pPr>
                      <a:r>
                        <a:rPr lang="en-US" sz="1500" b="1" dirty="0">
                          <a:solidFill>
                            <a:srgbClr val="0E4C92"/>
                          </a:solidFill>
                          <a:latin typeface="IBM Plex Sans" pitchFamily="34" charset="0"/>
                          <a:ea typeface="IBM Plex Sans" pitchFamily="34" charset="-122"/>
                          <a:cs typeface="IBM Plex Sans" pitchFamily="34" charset="-120"/>
                        </a:rPr>
                        <a:t>Flexible in time and space</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r>
              <a:tr h="850900">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Static DP + SP / CP (Megatron-LM, DeepSpeed)</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23B3B"/>
                          </a:solidFill>
                          <a:latin typeface="IBM Plex Sans" pitchFamily="34" charset="0"/>
                          <a:ea typeface="IBM Plex Sans" pitchFamily="34" charset="-122"/>
                          <a:cs typeface="IBM Plex Sans" pitchFamily="34" charset="-120"/>
                        </a:rPr>
                        <a:t>No</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23B3B"/>
                          </a:solidFill>
                          <a:latin typeface="IBM Plex Sans" pitchFamily="34" charset="0"/>
                          <a:ea typeface="IBM Plex Sans" pitchFamily="34" charset="-122"/>
                          <a:cs typeface="IBM Plex Sans" pitchFamily="34" charset="-120"/>
                        </a:rPr>
                        <a:t>No</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23B3B"/>
                          </a:solidFill>
                          <a:latin typeface="IBM Plex Sans" pitchFamily="34" charset="0"/>
                          <a:ea typeface="IBM Plex Sans" pitchFamily="34" charset="-122"/>
                          <a:cs typeface="IBM Plex Sans" pitchFamily="34" charset="-120"/>
                        </a:rPr>
                        <a:t>No</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850900">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LLM dynamic parallelism (FlexSP, hot-switching)</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4501A"/>
                          </a:solidFill>
                          <a:latin typeface="IBM Plex Sans" pitchFamily="34" charset="0"/>
                          <a:ea typeface="IBM Plex Sans" pitchFamily="34" charset="-122"/>
                          <a:cs typeface="IBM Plex Sans" pitchFamily="34" charset="-120"/>
                        </a:rPr>
                        <a:t>Per iteration</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23B3B"/>
                          </a:solidFill>
                          <a:latin typeface="IBM Plex Sans" pitchFamily="34" charset="0"/>
                          <a:ea typeface="IBM Plex Sans" pitchFamily="34" charset="-122"/>
                          <a:cs typeface="IBM Plex Sans" pitchFamily="34" charset="-120"/>
                        </a:rPr>
                        <a:t>No: targets comm.</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23B3B"/>
                          </a:solidFill>
                          <a:latin typeface="IBM Plex Sans" pitchFamily="34" charset="0"/>
                          <a:ea typeface="IBM Plex Sans" pitchFamily="34" charset="-122"/>
                          <a:cs typeface="IBM Plex Sans" pitchFamily="34" charset="-120"/>
                        </a:rPr>
                        <a:t>No</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850900">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Heterogeneous-cluster training (Metis, Whale)</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4501A"/>
                          </a:solidFill>
                          <a:latin typeface="IBM Plex Sans" pitchFamily="34" charset="0"/>
                          <a:ea typeface="IBM Plex Sans" pitchFamily="34" charset="-122"/>
                          <a:cs typeface="IBM Plex Sans" pitchFamily="34" charset="-120"/>
                        </a:rPr>
                        <a:t>Hardware only</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23B3B"/>
                          </a:solidFill>
                          <a:latin typeface="IBM Plex Sans" pitchFamily="34" charset="0"/>
                          <a:ea typeface="IBM Plex Sans" pitchFamily="34" charset="-122"/>
                          <a:cs typeface="IBM Plex Sans" pitchFamily="34" charset="-120"/>
                        </a:rPr>
                        <a:t>No</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B23B3B"/>
                          </a:solidFill>
                          <a:latin typeface="IBM Plex Sans" pitchFamily="34" charset="0"/>
                          <a:ea typeface="IBM Plex Sans" pitchFamily="34" charset="-122"/>
                          <a:cs typeface="IBM Plex Sans" pitchFamily="34" charset="-120"/>
                        </a:rPr>
                        <a:t>Static plan</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584200">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Arachne</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CACAC8"/>
                      </a:solidFill>
                      <a:prstDash val="solid"/>
                      <a:round/>
                      <a:headEnd type="none" w="med" len="med"/>
                      <a:tailEnd type="none" w="med" len="med"/>
                    </a:lnL>
                    <a:lnR w="12700" cap="flat" cmpd="sng" algn="ctr">
                      <a:solidFill>
                        <a:srgbClr val="B6C2B4"/>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6C2B4"/>
                      </a:solidFill>
                      <a:prstDash val="solid"/>
                      <a:round/>
                      <a:headEnd type="none" w="med" len="med"/>
                      <a:tailEnd type="none" w="med" len="med"/>
                    </a:lnB>
                    <a:solidFill>
                      <a:srgbClr val="E4F3E1"/>
                    </a:solidFill>
                  </a:tcPr>
                </a:tc>
                <a:tc>
                  <a:txBody>
                    <a:bodyPr/>
                    <a:lstStyle/>
                    <a:p>
                      <a:pPr indent="0" marL="0">
                        <a:lnSpc>
                          <a:spcPts val="2100"/>
                        </a:lnSpc>
                        <a:buNone/>
                      </a:pPr>
                      <a:r>
                        <a:rPr lang="en-US" sz="1500" dirty="0">
                          <a:solidFill>
                            <a:srgbClr val="2F6B22"/>
                          </a:solidFill>
                          <a:latin typeface="IBM Plex Sans" pitchFamily="34" charset="0"/>
                          <a:ea typeface="IBM Plex Sans" pitchFamily="34" charset="-122"/>
                          <a:cs typeface="IBM Plex Sans" pitchFamily="34" charset="-120"/>
                        </a:rPr>
                        <a:t>Per cascade</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B6C2B4"/>
                      </a:solidFill>
                      <a:prstDash val="solid"/>
                      <a:round/>
                      <a:headEnd type="none" w="med" len="med"/>
                      <a:tailEnd type="none" w="med" len="med"/>
                    </a:lnL>
                    <a:lnR w="12700" cap="flat" cmpd="sng" algn="ctr">
                      <a:solidFill>
                        <a:srgbClr val="B6C2B4"/>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6C2B4"/>
                      </a:solidFill>
                      <a:prstDash val="solid"/>
                      <a:round/>
                      <a:headEnd type="none" w="med" len="med"/>
                      <a:tailEnd type="none" w="med" len="med"/>
                    </a:lnB>
                    <a:solidFill>
                      <a:srgbClr val="E4F3E1"/>
                    </a:solidFill>
                  </a:tcPr>
                </a:tc>
                <a:tc>
                  <a:txBody>
                    <a:bodyPr/>
                    <a:lstStyle/>
                    <a:p>
                      <a:pPr indent="0" marL="0">
                        <a:lnSpc>
                          <a:spcPts val="2100"/>
                        </a:lnSpc>
                        <a:buNone/>
                      </a:pPr>
                      <a:r>
                        <a:rPr lang="en-US" sz="1500" dirty="0">
                          <a:solidFill>
                            <a:srgbClr val="2F6B22"/>
                          </a:solidFill>
                          <a:latin typeface="IBM Plex Sans" pitchFamily="34" charset="0"/>
                          <a:ea typeface="IBM Plex Sans" pitchFamily="34" charset="-122"/>
                          <a:cs typeface="IBM Plex Sans" pitchFamily="34" charset="-120"/>
                        </a:rPr>
                        <a:t>Yes</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B6C2B4"/>
                      </a:solidFill>
                      <a:prstDash val="solid"/>
                      <a:round/>
                      <a:headEnd type="none" w="med" len="med"/>
                      <a:tailEnd type="none" w="med" len="med"/>
                    </a:lnL>
                    <a:lnR w="12700" cap="flat" cmpd="sng" algn="ctr">
                      <a:solidFill>
                        <a:srgbClr val="B6C2B4"/>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6C2B4"/>
                      </a:solidFill>
                      <a:prstDash val="solid"/>
                      <a:round/>
                      <a:headEnd type="none" w="med" len="med"/>
                      <a:tailEnd type="none" w="med" len="med"/>
                    </a:lnB>
                    <a:solidFill>
                      <a:srgbClr val="E4F3E1"/>
                    </a:solidFill>
                  </a:tcPr>
                </a:tc>
                <a:tc>
                  <a:txBody>
                    <a:bodyPr/>
                    <a:lstStyle/>
                    <a:p>
                      <a:pPr indent="0" marL="0">
                        <a:lnSpc>
                          <a:spcPts val="2100"/>
                        </a:lnSpc>
                        <a:buNone/>
                      </a:pPr>
                      <a:r>
                        <a:rPr lang="en-US" sz="1500" dirty="0">
                          <a:solidFill>
                            <a:srgbClr val="2F6B22"/>
                          </a:solidFill>
                          <a:latin typeface="IBM Plex Sans" pitchFamily="34" charset="0"/>
                          <a:ea typeface="IBM Plex Sans" pitchFamily="34" charset="-122"/>
                          <a:cs typeface="IBM Plex Sans" pitchFamily="34" charset="-120"/>
                        </a:rPr>
                        <a:t>Yes</a:t>
                      </a:r>
                      <a:endParaRPr lang="en-US" sz="1500" dirty="0">
                        <a:latin typeface="IBM Plex Sans" charset="0"/>
                        <a:ea typeface="IBM Plex Sans" charset="0"/>
                        <a:cs typeface="IBM Plex Sans" charset="0"/>
                      </a:endParaRPr>
                    </a:p>
                  </a:txBody>
                  <a:tcPr marL="165100" marR="165100" marT="152400" marB="152400" anchor="t">
                    <a:lnL w="12700" cap="flat" cmpd="sng" algn="ctr">
                      <a:solidFill>
                        <a:srgbClr val="B6C2B4"/>
                      </a:solidFill>
                      <a:prstDash val="solid"/>
                      <a:round/>
                      <a:headEnd type="none" w="med" len="med"/>
                      <a:tailEnd type="none" w="med" len="med"/>
                    </a:lnL>
                    <a:lnR w="12700" cap="flat" cmpd="sng" algn="ctr">
                      <a:solidFill>
                        <a:srgbClr val="B6C2B4"/>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6C2B4"/>
                      </a:solidFill>
                      <a:prstDash val="solid"/>
                      <a:round/>
                      <a:headEnd type="none" w="med" len="med"/>
                      <a:tailEnd type="none" w="med" len="med"/>
                    </a:lnB>
                    <a:solidFill>
                      <a:srgbClr val="E4F3E1"/>
                    </a:solidFill>
                  </a:tcPr>
                </a:tc>
              </a:tr>
            </a:tbl>
          </a:graphicData>
        </a:graphic>
      </p:graphicFrame>
      <p:sp>
        <p:nvSpPr>
          <p:cNvPr id="7" name="Text 4"/>
          <p:cNvSpPr/>
          <p:nvPr/>
        </p:nvSpPr>
        <p:spPr>
          <a:xfrm>
            <a:off x="711200" y="5416550"/>
            <a:ext cx="11092688" cy="540941"/>
          </a:xfrm>
          <a:prstGeom prst="rect">
            <a:avLst/>
          </a:prstGeom>
          <a:noFill/>
          <a:ln/>
        </p:spPr>
        <p:txBody>
          <a:bodyPr wrap="square" lIns="0" tIns="0" rIns="0" bIns="0" rtlCol="0" anchor="t">
            <a:normAutofit/>
          </a:bodyPr>
          <a:lstStyle/>
          <a:p>
            <a:pPr algn="l" indent="0" marL="0">
              <a:lnSpc>
                <a:spcPts val="2030"/>
              </a:lnSpc>
              <a:buNone/>
            </a:pPr>
            <a:r>
              <a:rPr lang="en-US" sz="1400" b="1" dirty="0">
                <a:solidFill>
                  <a:srgbClr val="4B5563"/>
                </a:solidFill>
                <a:latin typeface="IBM Plex Sans" pitchFamily="34" charset="0"/>
                <a:ea typeface="IBM Plex Sans" pitchFamily="34" charset="-122"/>
                <a:cs typeface="IBM Plex Sans" pitchFamily="34" charset="-120"/>
              </a:rPr>
              <a:t>Complementary:</a:t>
            </a:r>
            <a:r>
              <a:rPr lang="en-US" sz="1400" dirty="0">
                <a:solidFill>
                  <a:srgbClr val="4B5563"/>
                </a:solidFill>
                <a:latin typeface="IBM Plex Sans" pitchFamily="34" charset="0"/>
                <a:ea typeface="IBM Plex Sans" pitchFamily="34" charset="-122"/>
                <a:cs typeface="IBM Plex Sans" pitchFamily="34" charset="-120"/>
              </a:rPr>
              <a:t> sparse / ring attention speed up the attention kernel itself and can run inside Arachne's cascades; recomputation and offloading also combine with it.</a:t>
            </a:r>
            <a:endParaRPr lang="en-US" sz="1400" dirty="0"/>
          </a:p>
        </p:txBody>
      </p:sp>
      <p:sp>
        <p:nvSpPr>
          <p:cNvPr id="8" name="Text 5"/>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12</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Root Cause:</a:t>
            </a:r>
            <a:r>
              <a:rPr lang="en-US" sz="3000" b="0" i="0" dirty="0">
                <a:solidFill>
                  <a:srgbClr val="0E4C92"/>
                </a:solidFill>
                <a:latin typeface="Montserrat" pitchFamily="34" charset="0"/>
                <a:ea typeface="Montserrat" pitchFamily="34" charset="-122"/>
                <a:cs typeface="Montserrat" pitchFamily="34" charset="-120"/>
              </a:rPr>
              <a:t> Two Rigidities</a:t>
            </a:r>
            <a:endParaRPr lang="en-US" sz="3000" dirty="0"/>
          </a:p>
        </p:txBody>
      </p:sp>
      <p:sp>
        <p:nvSpPr>
          <p:cNvPr id="3" name="Shape 1"/>
          <p:cNvSpPr/>
          <p:nvPr/>
        </p:nvSpPr>
        <p:spPr>
          <a:xfrm>
            <a:off x="720725" y="1108075"/>
            <a:ext cx="5238750" cy="1393031"/>
          </a:xfrm>
          <a:prstGeom prst="roundRect">
            <a:avLst>
              <a:gd name="adj" fmla="val 10256"/>
            </a:avLst>
          </a:prstGeom>
          <a:solidFill>
            <a:srgbClr val="FBE4E4"/>
          </a:solidFill>
          <a:ln w="19050">
            <a:solidFill>
              <a:srgbClr val="D06A6A"/>
            </a:solidFill>
            <a:prstDash val="solid"/>
          </a:ln>
        </p:spPr>
      </p:sp>
      <p:pic>
        <p:nvPicPr>
          <p:cNvPr id="4" name="Image 0" descr="Warning">    </p:cNvPr>
          <p:cNvPicPr>
            <a:picLocks noChangeAspect="1"/>
          </p:cNvPicPr>
          <p:nvPr/>
        </p:nvPicPr>
        <p:blipFill>
          <a:blip r:embed="rId1"/>
          <a:srcRect l="0" r="0" t="0" b="0"/>
          <a:stretch/>
        </p:blipFill>
        <p:spPr>
          <a:xfrm>
            <a:off x="984250" y="1325860"/>
            <a:ext cx="279400" cy="279400"/>
          </a:xfrm>
          <a:prstGeom prst="rect">
            <a:avLst/>
          </a:prstGeom>
        </p:spPr>
      </p:pic>
      <p:sp>
        <p:nvSpPr>
          <p:cNvPr id="5" name="Text 2"/>
          <p:cNvSpPr/>
          <p:nvPr/>
        </p:nvSpPr>
        <p:spPr>
          <a:xfrm>
            <a:off x="1365250" y="1320800"/>
            <a:ext cx="2202061"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9E1F1F"/>
                </a:solidFill>
                <a:latin typeface="Montserrat" pitchFamily="34" charset="0"/>
                <a:ea typeface="Montserrat" pitchFamily="34" charset="-122"/>
                <a:cs typeface="Montserrat" pitchFamily="34" charset="-120"/>
              </a:rPr>
              <a:t>Static in space</a:t>
            </a:r>
            <a:endParaRPr lang="en-US" sz="1900" dirty="0"/>
          </a:p>
        </p:txBody>
      </p:sp>
      <p:sp>
        <p:nvSpPr>
          <p:cNvPr id="6" name="Text 3"/>
          <p:cNvSpPr/>
          <p:nvPr/>
        </p:nvSpPr>
        <p:spPr>
          <a:xfrm>
            <a:off x="984250" y="1699220"/>
            <a:ext cx="4853051" cy="61456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F2A37"/>
                </a:solidFill>
                <a:latin typeface="IBM Plex Sans" pitchFamily="34" charset="0"/>
                <a:ea typeface="IBM Plex Sans" pitchFamily="34" charset="-122"/>
                <a:cs typeface="IBM Plex Sans" pitchFamily="34" charset="-120"/>
              </a:rPr>
              <a:t>Each sample is bound to </a:t>
            </a:r>
            <a:r>
              <a:rPr lang="en-US" sz="1600" b="1" dirty="0">
                <a:solidFill>
                  <a:srgbClr val="1F2A37"/>
                </a:solidFill>
                <a:latin typeface="IBM Plex Sans" pitchFamily="34" charset="0"/>
                <a:ea typeface="IBM Plex Sans" pitchFamily="34" charset="-122"/>
                <a:cs typeface="IBM Plex Sans" pitchFamily="34" charset="-120"/>
              </a:rPr>
              <a:t>one GPU group</a:t>
            </a:r>
            <a:r>
              <a:rPr lang="en-US" sz="1600" dirty="0">
                <a:solidFill>
                  <a:srgbClr val="1F2A37"/>
                </a:solidFill>
                <a:latin typeface="IBM Plex Sans" pitchFamily="34" charset="0"/>
                <a:ea typeface="IBM Plex Sans" pitchFamily="34" charset="-122"/>
                <a:cs typeface="IBM Plex Sans" pitchFamily="34" charset="-120"/>
              </a:rPr>
              <a:t> for all of its modules</a:t>
            </a:r>
            <a:endParaRPr lang="en-US" sz="1600" dirty="0"/>
          </a:p>
        </p:txBody>
      </p:sp>
      <p:sp>
        <p:nvSpPr>
          <p:cNvPr id="7" name="Shape 4"/>
          <p:cNvSpPr/>
          <p:nvPr/>
        </p:nvSpPr>
        <p:spPr>
          <a:xfrm>
            <a:off x="6232525" y="1108075"/>
            <a:ext cx="5238750" cy="1393031"/>
          </a:xfrm>
          <a:prstGeom prst="roundRect">
            <a:avLst>
              <a:gd name="adj" fmla="val 10256"/>
            </a:avLst>
          </a:prstGeom>
          <a:solidFill>
            <a:srgbClr val="FBE4E4"/>
          </a:solidFill>
          <a:ln w="19050">
            <a:solidFill>
              <a:srgbClr val="D06A6A"/>
            </a:solidFill>
            <a:prstDash val="solid"/>
          </a:ln>
        </p:spPr>
      </p:sp>
      <p:pic>
        <p:nvPicPr>
          <p:cNvPr id="8" name="Image 1" descr="Warning">    </p:cNvPr>
          <p:cNvPicPr>
            <a:picLocks noChangeAspect="1"/>
          </p:cNvPicPr>
          <p:nvPr/>
        </p:nvPicPr>
        <p:blipFill>
          <a:blip r:embed="rId2"/>
          <a:srcRect l="0" r="0" t="0" b="0"/>
          <a:stretch/>
        </p:blipFill>
        <p:spPr>
          <a:xfrm>
            <a:off x="6496050" y="1325860"/>
            <a:ext cx="279400" cy="279400"/>
          </a:xfrm>
          <a:prstGeom prst="rect">
            <a:avLst/>
          </a:prstGeom>
        </p:spPr>
      </p:pic>
      <p:sp>
        <p:nvSpPr>
          <p:cNvPr id="9" name="Text 5"/>
          <p:cNvSpPr/>
          <p:nvPr/>
        </p:nvSpPr>
        <p:spPr>
          <a:xfrm>
            <a:off x="6877050" y="1320800"/>
            <a:ext cx="3218617" cy="314920"/>
          </a:xfrm>
          <a:prstGeom prst="rect">
            <a:avLst/>
          </a:prstGeom>
          <a:noFill/>
          <a:ln/>
        </p:spPr>
        <p:txBody>
          <a:bodyPr wrap="square" lIns="0" tIns="0" rIns="0" bIns="0" rtlCol="0" anchor="t">
            <a:normAutofit/>
          </a:bodyPr>
          <a:lstStyle/>
          <a:p>
            <a:pPr algn="l" indent="0" marL="0">
              <a:lnSpc>
                <a:spcPts val="2280"/>
              </a:lnSpc>
              <a:buNone/>
            </a:pPr>
            <a:r>
              <a:rPr lang="en-US" sz="1900" b="1" dirty="0">
                <a:solidFill>
                  <a:srgbClr val="9E1F1F"/>
                </a:solidFill>
                <a:latin typeface="Montserrat" pitchFamily="34" charset="0"/>
                <a:ea typeface="Montserrat" pitchFamily="34" charset="-122"/>
                <a:cs typeface="Montserrat" pitchFamily="34" charset="-120"/>
              </a:rPr>
              <a:t>Synchronized in time</a:t>
            </a:r>
            <a:endParaRPr lang="en-US" sz="1900" dirty="0"/>
          </a:p>
        </p:txBody>
      </p:sp>
      <p:sp>
        <p:nvSpPr>
          <p:cNvPr id="10" name="Text 6"/>
          <p:cNvSpPr/>
          <p:nvPr/>
        </p:nvSpPr>
        <p:spPr>
          <a:xfrm>
            <a:off x="6496050" y="1699220"/>
            <a:ext cx="4853051" cy="61456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F2A37"/>
                </a:solidFill>
                <a:latin typeface="IBM Plex Sans" pitchFamily="34" charset="0"/>
                <a:ea typeface="IBM Plex Sans" pitchFamily="34" charset="-122"/>
                <a:cs typeface="IBM Plex Sans" pitchFamily="34" charset="-120"/>
              </a:rPr>
              <a:t>All samples </a:t>
            </a:r>
            <a:r>
              <a:rPr lang="en-US" sz="1600" b="1" dirty="0">
                <a:solidFill>
                  <a:srgbClr val="1F2A37"/>
                </a:solidFill>
                <a:latin typeface="IBM Plex Sans" pitchFamily="34" charset="0"/>
                <a:ea typeface="IBM Plex Sans" pitchFamily="34" charset="-122"/>
                <a:cs typeface="IBM Plex Sans" pitchFamily="34" charset="-120"/>
              </a:rPr>
              <a:t>launch together</a:t>
            </a:r>
            <a:r>
              <a:rPr lang="en-US" sz="1600" dirty="0">
                <a:solidFill>
                  <a:srgbClr val="1F2A37"/>
                </a:solidFill>
                <a:latin typeface="IBM Plex Sans" pitchFamily="34" charset="0"/>
                <a:ea typeface="IBM Plex Sans" pitchFamily="34" charset="-122"/>
                <a:cs typeface="IBM Plex Sans" pitchFamily="34" charset="-120"/>
              </a:rPr>
              <a:t>, then wait for the slowest one</a:t>
            </a:r>
            <a:endParaRPr lang="en-US" sz="1600" dirty="0"/>
          </a:p>
        </p:txBody>
      </p:sp>
      <p:pic>
        <p:nvPicPr>
          <p:cNvPr id="11" name="Image 2" descr="arrow-down">    </p:cNvPr>
          <p:cNvPicPr>
            <a:picLocks noChangeAspect="1"/>
          </p:cNvPicPr>
          <p:nvPr/>
        </p:nvPicPr>
        <p:blipFill>
          <a:blip r:embed="rId3"/>
          <a:srcRect l="0" r="0" t="0" b="0"/>
          <a:stretch/>
        </p:blipFill>
        <p:spPr>
          <a:xfrm>
            <a:off x="5918200" y="2711450"/>
            <a:ext cx="355600" cy="508000"/>
          </a:xfrm>
          <a:prstGeom prst="rect">
            <a:avLst/>
          </a:prstGeom>
        </p:spPr>
      </p:pic>
      <p:sp>
        <p:nvSpPr>
          <p:cNvPr id="12" name="Shape 7"/>
          <p:cNvSpPr/>
          <p:nvPr/>
        </p:nvSpPr>
        <p:spPr>
          <a:xfrm>
            <a:off x="720725" y="3432175"/>
            <a:ext cx="10750550" cy="1443831"/>
          </a:xfrm>
          <a:prstGeom prst="roundRect">
            <a:avLst>
              <a:gd name="adj" fmla="val 11655"/>
            </a:avLst>
          </a:prstGeom>
          <a:solidFill>
            <a:srgbClr val="EAF2FB"/>
          </a:solidFill>
          <a:ln w="19050">
            <a:solidFill>
              <a:srgbClr val="0E4C92"/>
            </a:solidFill>
            <a:prstDash val="solid"/>
          </a:ln>
        </p:spPr>
      </p:sp>
      <p:sp>
        <p:nvSpPr>
          <p:cNvPr id="13" name="Text 8"/>
          <p:cNvSpPr/>
          <p:nvPr/>
        </p:nvSpPr>
        <p:spPr>
          <a:xfrm>
            <a:off x="1035050" y="3644900"/>
            <a:ext cx="10425557"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0E4C92"/>
                </a:solidFill>
                <a:latin typeface="Montserrat" pitchFamily="34" charset="0"/>
                <a:ea typeface="Montserrat" pitchFamily="34" charset="-122"/>
                <a:cs typeface="Montserrat" pitchFamily="34" charset="-120"/>
              </a:rPr>
              <a:t>Key idea</a:t>
            </a:r>
            <a:endParaRPr lang="en-US" sz="1700" dirty="0"/>
          </a:p>
        </p:txBody>
      </p:sp>
      <p:sp>
        <p:nvSpPr>
          <p:cNvPr id="14" name="Text 9"/>
          <p:cNvSpPr/>
          <p:nvPr/>
        </p:nvSpPr>
        <p:spPr>
          <a:xfrm>
            <a:off x="1035050" y="4023320"/>
            <a:ext cx="10425557" cy="66536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Decompose each module's execution on each sample into a </a:t>
            </a:r>
            <a:r>
              <a:rPr lang="en-US" sz="1800" b="1" dirty="0">
                <a:solidFill>
                  <a:srgbClr val="1F2A37"/>
                </a:solidFill>
                <a:latin typeface="IBM Plex Sans" pitchFamily="34" charset="0"/>
                <a:ea typeface="IBM Plex Sans" pitchFamily="34" charset="-122"/>
                <a:cs typeface="IBM Plex Sans" pitchFamily="34" charset="-120"/>
              </a:rPr>
              <a:t>cascade</a:t>
            </a:r>
            <a:r>
              <a:rPr lang="en-US" sz="1800" dirty="0">
                <a:solidFill>
                  <a:srgbClr val="1F2A37"/>
                </a:solidFill>
                <a:latin typeface="IBM Plex Sans" pitchFamily="34" charset="0"/>
                <a:ea typeface="IBM Plex Sans" pitchFamily="34" charset="-122"/>
                <a:cs typeface="IBM Plex Sans" pitchFamily="34" charset="-120"/>
              </a:rPr>
              <a:t>, then schedule every cascade in </a:t>
            </a:r>
            <a:r>
              <a:rPr lang="en-US" sz="1800" b="1" dirty="0">
                <a:solidFill>
                  <a:srgbClr val="0E4C92"/>
                </a:solidFill>
                <a:latin typeface="IBM Plex Sans" pitchFamily="34" charset="0"/>
                <a:ea typeface="IBM Plex Sans" pitchFamily="34" charset="-122"/>
                <a:cs typeface="IBM Plex Sans" pitchFamily="34" charset="-120"/>
              </a:rPr>
              <a:t>time</a:t>
            </a:r>
            <a:r>
              <a:rPr lang="en-US" sz="1800" dirty="0">
                <a:solidFill>
                  <a:srgbClr val="1F2A37"/>
                </a:solidFill>
                <a:latin typeface="IBM Plex Sans" pitchFamily="34" charset="0"/>
                <a:ea typeface="IBM Plex Sans" pitchFamily="34" charset="-122"/>
                <a:cs typeface="IBM Plex Sans" pitchFamily="34" charset="-120"/>
              </a:rPr>
              <a:t> (when to launch, on how many GPUs) and </a:t>
            </a:r>
            <a:r>
              <a:rPr lang="en-US" sz="1800" b="1" dirty="0">
                <a:solidFill>
                  <a:srgbClr val="0E4C92"/>
                </a:solidFill>
                <a:latin typeface="IBM Plex Sans" pitchFamily="34" charset="0"/>
                <a:ea typeface="IBM Plex Sans" pitchFamily="34" charset="-122"/>
                <a:cs typeface="IBM Plex Sans" pitchFamily="34" charset="-120"/>
              </a:rPr>
              <a:t>space</a:t>
            </a:r>
            <a:r>
              <a:rPr lang="en-US" sz="1800" dirty="0">
                <a:solidFill>
                  <a:srgbClr val="1F2A37"/>
                </a:solidFill>
                <a:latin typeface="IBM Plex Sans" pitchFamily="34" charset="0"/>
                <a:ea typeface="IBM Plex Sans" pitchFamily="34" charset="-122"/>
                <a:cs typeface="IBM Plex Sans" pitchFamily="34" charset="-120"/>
              </a:rPr>
              <a:t> (on which GPUs)</a:t>
            </a:r>
            <a:endParaRPr lang="en-US" sz="1800" dirty="0"/>
          </a:p>
        </p:txBody>
      </p:sp>
      <p:sp>
        <p:nvSpPr>
          <p:cNvPr id="15" name="Text 10"/>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13</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Outline</a:t>
            </a:r>
            <a:endParaRPr lang="en-US" sz="3000" dirty="0"/>
          </a:p>
        </p:txBody>
      </p:sp>
      <p:sp>
        <p:nvSpPr>
          <p:cNvPr id="3" name="Text 1"/>
          <p:cNvSpPr/>
          <p:nvPr/>
        </p:nvSpPr>
        <p:spPr>
          <a:xfrm>
            <a:off x="2235200" y="1504950"/>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1. Background:</a:t>
            </a:r>
            <a:r>
              <a:rPr lang="en-US" sz="2400" dirty="0">
                <a:solidFill>
                  <a:srgbClr val="A9BBD3"/>
                </a:solidFill>
                <a:latin typeface="Montserrat" pitchFamily="34" charset="0"/>
                <a:ea typeface="Montserrat" pitchFamily="34" charset="-122"/>
                <a:cs typeface="Montserrat" pitchFamily="34" charset="-120"/>
              </a:rPr>
              <a:t> T2V Training Today</a:t>
            </a:r>
            <a:endParaRPr lang="en-US" sz="2400" dirty="0"/>
          </a:p>
        </p:txBody>
      </p:sp>
      <p:sp>
        <p:nvSpPr>
          <p:cNvPr id="4" name="Text 2"/>
          <p:cNvSpPr/>
          <p:nvPr/>
        </p:nvSpPr>
        <p:spPr>
          <a:xfrm>
            <a:off x="2235200" y="2236391"/>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2. Motivation:</a:t>
            </a:r>
            <a:r>
              <a:rPr lang="en-US" sz="2400" dirty="0">
                <a:solidFill>
                  <a:srgbClr val="A9BBD3"/>
                </a:solidFill>
                <a:latin typeface="Montserrat" pitchFamily="34" charset="0"/>
                <a:ea typeface="Montserrat" pitchFamily="34" charset="-122"/>
                <a:cs typeface="Montserrat" pitchFamily="34" charset="-120"/>
              </a:rPr>
              <a:t> Why GPUs Sit Idle</a:t>
            </a:r>
            <a:endParaRPr lang="en-US" sz="2400" dirty="0"/>
          </a:p>
        </p:txBody>
      </p:sp>
      <p:sp>
        <p:nvSpPr>
          <p:cNvPr id="5" name="Text 3"/>
          <p:cNvSpPr/>
          <p:nvPr/>
        </p:nvSpPr>
        <p:spPr>
          <a:xfrm>
            <a:off x="2235200" y="2967831"/>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0E4C92"/>
                </a:solidFill>
                <a:latin typeface="Montserrat" pitchFamily="34" charset="0"/>
                <a:ea typeface="Montserrat" pitchFamily="34" charset="-122"/>
                <a:cs typeface="Montserrat" pitchFamily="34" charset="-120"/>
              </a:rPr>
              <a:t>3. Arachne Design</a:t>
            </a:r>
            <a:endParaRPr lang="en-US" sz="2400" dirty="0"/>
          </a:p>
        </p:txBody>
      </p:sp>
      <p:sp>
        <p:nvSpPr>
          <p:cNvPr id="6" name="Text 4"/>
          <p:cNvSpPr/>
          <p:nvPr/>
        </p:nvSpPr>
        <p:spPr>
          <a:xfrm>
            <a:off x="2235200" y="3699272"/>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4. Evaluation</a:t>
            </a:r>
            <a:endParaRPr lang="en-US" sz="2400" dirty="0"/>
          </a:p>
        </p:txBody>
      </p:sp>
      <p:sp>
        <p:nvSpPr>
          <p:cNvPr id="7" name="Text 5"/>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14</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Arachne:</a:t>
            </a:r>
            <a:r>
              <a:rPr lang="en-US" sz="3000" b="0" i="0" dirty="0">
                <a:solidFill>
                  <a:srgbClr val="0E4C92"/>
                </a:solidFill>
                <a:latin typeface="Montserrat" pitchFamily="34" charset="0"/>
                <a:ea typeface="Montserrat" pitchFamily="34" charset="-122"/>
                <a:cs typeface="Montserrat" pitchFamily="34" charset="-120"/>
              </a:rPr>
              <a:t> Overview</a:t>
            </a:r>
            <a:endParaRPr lang="en-US" sz="3000" dirty="0"/>
          </a:p>
        </p:txBody>
      </p:sp>
      <p:pic>
        <p:nvPicPr>
          <p:cNvPr id="3" name="Image 0" descr="Arachne overview: (1) the cascade-grained parallelism planner turns buckets and modules into a DAG of cascades on a timeline; (2) the topology-aware resource mapper combines the cascade pool with the network topology into a communication-efficient DAG; (3) the runtime executor runs the plan as a pipelined execution across GPUs">    </p:cNvPr>
          <p:cNvPicPr>
            <a:picLocks noChangeAspect="1"/>
          </p:cNvPicPr>
          <p:nvPr/>
        </p:nvPicPr>
        <p:blipFill>
          <a:blip r:embed="rId1"/>
          <a:srcRect l="0" r="0" t="-66" b="-66"/>
          <a:stretch/>
        </p:blipFill>
        <p:spPr>
          <a:xfrm>
            <a:off x="711200" y="1149350"/>
            <a:ext cx="10769600" cy="2419350"/>
          </a:xfrm>
          <a:prstGeom prst="rect">
            <a:avLst/>
          </a:prstGeom>
        </p:spPr>
      </p:pic>
      <p:sp>
        <p:nvSpPr>
          <p:cNvPr id="4" name="Shape 1"/>
          <p:cNvSpPr/>
          <p:nvPr/>
        </p:nvSpPr>
        <p:spPr>
          <a:xfrm>
            <a:off x="711200" y="3841750"/>
            <a:ext cx="3471267" cy="0"/>
          </a:xfrm>
          <a:prstGeom prst="line">
            <a:avLst/>
          </a:prstGeom>
          <a:noFill/>
          <a:ln w="38100">
            <a:solidFill>
              <a:srgbClr val="4472C4"/>
            </a:solidFill>
            <a:prstDash val="solid"/>
          </a:ln>
        </p:spPr>
      </p:sp>
      <p:sp>
        <p:nvSpPr>
          <p:cNvPr id="5" name="Text 2"/>
          <p:cNvSpPr/>
          <p:nvPr/>
        </p:nvSpPr>
        <p:spPr>
          <a:xfrm>
            <a:off x="711200" y="3975100"/>
            <a:ext cx="3575405"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2F5597"/>
                </a:solidFill>
                <a:latin typeface="Montserrat" pitchFamily="34" charset="0"/>
                <a:ea typeface="Montserrat" pitchFamily="34" charset="-122"/>
                <a:cs typeface="Montserrat" pitchFamily="34" charset="-120"/>
              </a:rPr>
              <a:t>Time</a:t>
            </a:r>
            <a:endParaRPr lang="en-US" sz="1700" dirty="0"/>
          </a:p>
        </p:txBody>
      </p:sp>
      <p:sp>
        <p:nvSpPr>
          <p:cNvPr id="6" name="Text 3"/>
          <p:cNvSpPr/>
          <p:nvPr/>
        </p:nvSpPr>
        <p:spPr>
          <a:xfrm>
            <a:off x="711200" y="4328120"/>
            <a:ext cx="3575405" cy="5588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2A37"/>
                </a:solidFill>
                <a:latin typeface="IBM Plex Sans" pitchFamily="34" charset="0"/>
                <a:ea typeface="IBM Plex Sans" pitchFamily="34" charset="-122"/>
                <a:cs typeface="IBM Plex Sans" pitchFamily="34" charset="-120"/>
              </a:rPr>
              <a:t>When</a:t>
            </a:r>
            <a:r>
              <a:rPr lang="en-US" sz="1500" dirty="0">
                <a:solidFill>
                  <a:srgbClr val="1F2A37"/>
                </a:solidFill>
                <a:latin typeface="IBM Plex Sans" pitchFamily="34" charset="0"/>
                <a:ea typeface="IBM Plex Sans" pitchFamily="34" charset="-122"/>
                <a:cs typeface="IBM Plex Sans" pitchFamily="34" charset="-120"/>
              </a:rPr>
              <a:t> each cascade runs, and on </a:t>
            </a:r>
            <a:r>
              <a:rPr lang="en-US" sz="1500" b="1" dirty="0">
                <a:solidFill>
                  <a:srgbClr val="1F2A37"/>
                </a:solidFill>
                <a:latin typeface="IBM Plex Sans" pitchFamily="34" charset="0"/>
                <a:ea typeface="IBM Plex Sans" pitchFamily="34" charset="-122"/>
                <a:cs typeface="IBM Plex Sans" pitchFamily="34" charset="-120"/>
              </a:rPr>
              <a:t>how many</a:t>
            </a:r>
            <a:r>
              <a:rPr lang="en-US" sz="1500" dirty="0">
                <a:solidFill>
                  <a:srgbClr val="1F2A37"/>
                </a:solidFill>
                <a:latin typeface="IBM Plex Sans" pitchFamily="34" charset="0"/>
                <a:ea typeface="IBM Plex Sans" pitchFamily="34" charset="-122"/>
                <a:cs typeface="IBM Plex Sans" pitchFamily="34" charset="-120"/>
              </a:rPr>
              <a:t> GPUs</a:t>
            </a:r>
            <a:endParaRPr lang="en-US" sz="1500" dirty="0"/>
          </a:p>
        </p:txBody>
      </p:sp>
      <p:sp>
        <p:nvSpPr>
          <p:cNvPr id="7" name="Shape 4"/>
          <p:cNvSpPr/>
          <p:nvPr/>
        </p:nvSpPr>
        <p:spPr>
          <a:xfrm>
            <a:off x="4360267" y="3841750"/>
            <a:ext cx="3471366" cy="0"/>
          </a:xfrm>
          <a:prstGeom prst="line">
            <a:avLst/>
          </a:prstGeom>
          <a:noFill/>
          <a:ln w="38100">
            <a:solidFill>
              <a:srgbClr val="70AD47"/>
            </a:solidFill>
            <a:prstDash val="solid"/>
          </a:ln>
        </p:spPr>
      </p:sp>
      <p:sp>
        <p:nvSpPr>
          <p:cNvPr id="8" name="Text 5"/>
          <p:cNvSpPr/>
          <p:nvPr/>
        </p:nvSpPr>
        <p:spPr>
          <a:xfrm>
            <a:off x="4360267" y="3975100"/>
            <a:ext cx="3575507"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3F7A22"/>
                </a:solidFill>
                <a:latin typeface="Montserrat" pitchFamily="34" charset="0"/>
                <a:ea typeface="Montserrat" pitchFamily="34" charset="-122"/>
                <a:cs typeface="Montserrat" pitchFamily="34" charset="-120"/>
              </a:rPr>
              <a:t>Space</a:t>
            </a:r>
            <a:endParaRPr lang="en-US" sz="1700" dirty="0"/>
          </a:p>
        </p:txBody>
      </p:sp>
      <p:sp>
        <p:nvSpPr>
          <p:cNvPr id="9" name="Text 6"/>
          <p:cNvSpPr/>
          <p:nvPr/>
        </p:nvSpPr>
        <p:spPr>
          <a:xfrm>
            <a:off x="4360267" y="4328120"/>
            <a:ext cx="3575507" cy="5588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F2A37"/>
                </a:solidFill>
                <a:latin typeface="IBM Plex Sans" pitchFamily="34" charset="0"/>
                <a:ea typeface="IBM Plex Sans" pitchFamily="34" charset="-122"/>
                <a:cs typeface="IBM Plex Sans" pitchFamily="34" charset="-120"/>
              </a:rPr>
              <a:t>Which</a:t>
            </a:r>
            <a:r>
              <a:rPr lang="en-US" sz="1500" dirty="0">
                <a:solidFill>
                  <a:srgbClr val="1F2A37"/>
                </a:solidFill>
                <a:latin typeface="IBM Plex Sans" pitchFamily="34" charset="0"/>
                <a:ea typeface="IBM Plex Sans" pitchFamily="34" charset="-122"/>
                <a:cs typeface="IBM Plex Sans" pitchFamily="34" charset="-120"/>
              </a:rPr>
              <a:t> physical GPUs, chosen by network topology</a:t>
            </a:r>
            <a:endParaRPr lang="en-US" sz="1500" dirty="0"/>
          </a:p>
        </p:txBody>
      </p:sp>
      <p:sp>
        <p:nvSpPr>
          <p:cNvPr id="10" name="Shape 7"/>
          <p:cNvSpPr/>
          <p:nvPr/>
        </p:nvSpPr>
        <p:spPr>
          <a:xfrm>
            <a:off x="8009434" y="3841750"/>
            <a:ext cx="3471366" cy="0"/>
          </a:xfrm>
          <a:prstGeom prst="line">
            <a:avLst/>
          </a:prstGeom>
          <a:noFill/>
          <a:ln w="38100">
            <a:solidFill>
              <a:srgbClr val="7030A0"/>
            </a:solidFill>
            <a:prstDash val="solid"/>
          </a:ln>
        </p:spPr>
      </p:sp>
      <p:sp>
        <p:nvSpPr>
          <p:cNvPr id="11" name="Text 8"/>
          <p:cNvSpPr/>
          <p:nvPr/>
        </p:nvSpPr>
        <p:spPr>
          <a:xfrm>
            <a:off x="8009434" y="3975100"/>
            <a:ext cx="3575507"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5B2585"/>
                </a:solidFill>
                <a:latin typeface="Montserrat" pitchFamily="34" charset="0"/>
                <a:ea typeface="Montserrat" pitchFamily="34" charset="-122"/>
                <a:cs typeface="Montserrat" pitchFamily="34" charset="-120"/>
              </a:rPr>
              <a:t>Execution</a:t>
            </a:r>
            <a:endParaRPr lang="en-US" sz="1700" dirty="0"/>
          </a:p>
        </p:txBody>
      </p:sp>
      <p:sp>
        <p:nvSpPr>
          <p:cNvPr id="12" name="Text 9"/>
          <p:cNvSpPr/>
          <p:nvPr/>
        </p:nvSpPr>
        <p:spPr>
          <a:xfrm>
            <a:off x="8009434" y="4328120"/>
            <a:ext cx="3575507"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Data handoff and </a:t>
            </a:r>
            <a:r>
              <a:rPr lang="en-US" sz="1500" b="1" dirty="0">
                <a:solidFill>
                  <a:srgbClr val="1F2A37"/>
                </a:solidFill>
                <a:latin typeface="IBM Plex Sans" pitchFamily="34" charset="0"/>
                <a:ea typeface="IBM Plex Sans" pitchFamily="34" charset="-122"/>
                <a:cs typeface="IBM Plex Sans" pitchFamily="34" charset="-120"/>
              </a:rPr>
              <a:t>exact</a:t>
            </a:r>
            <a:r>
              <a:rPr lang="en-US" sz="1500" dirty="0">
                <a:solidFill>
                  <a:srgbClr val="1F2A37"/>
                </a:solidFill>
                <a:latin typeface="IBM Plex Sans" pitchFamily="34" charset="0"/>
                <a:ea typeface="IBM Plex Sans" pitchFamily="34" charset="-122"/>
                <a:cs typeface="IBM Plex Sans" pitchFamily="34" charset="-120"/>
              </a:rPr>
              <a:t> gradient accumulation</a:t>
            </a:r>
            <a:endParaRPr lang="en-US" sz="1500" dirty="0"/>
          </a:p>
        </p:txBody>
      </p:sp>
      <p:sp>
        <p:nvSpPr>
          <p:cNvPr id="13" name="Text 10"/>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15</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Arachne:</a:t>
            </a:r>
            <a:r>
              <a:rPr lang="en-US" sz="3000" b="0" i="0" dirty="0">
                <a:solidFill>
                  <a:srgbClr val="0E4C92"/>
                </a:solidFill>
                <a:latin typeface="Montserrat" pitchFamily="34" charset="0"/>
                <a:ea typeface="Montserrat" pitchFamily="34" charset="-122"/>
                <a:cs typeface="Montserrat" pitchFamily="34" charset="-120"/>
              </a:rPr>
              <a:t> Overview</a:t>
            </a:r>
            <a:endParaRPr lang="en-US" sz="3000" dirty="0"/>
          </a:p>
        </p:txBody>
      </p:sp>
      <p:sp>
        <p:nvSpPr>
          <p:cNvPr id="3" name="Text 1"/>
          <p:cNvSpPr/>
          <p:nvPr/>
        </p:nvSpPr>
        <p:spPr>
          <a:xfrm>
            <a:off x="711200" y="3937000"/>
            <a:ext cx="11092688" cy="398760"/>
          </a:xfrm>
          <a:prstGeom prst="rect">
            <a:avLst/>
          </a:prstGeom>
          <a:noFill/>
          <a:ln/>
        </p:spPr>
        <p:txBody>
          <a:bodyPr wrap="square" lIns="0" tIns="0" rIns="0" bIns="0" rtlCol="0" anchor="t">
            <a:normAutofit/>
          </a:bodyPr>
          <a:lstStyle/>
          <a:p>
            <a:pPr algn="l" indent="0" marL="0">
              <a:lnSpc>
                <a:spcPts val="2940"/>
              </a:lnSpc>
              <a:buNone/>
            </a:pPr>
            <a:r>
              <a:rPr lang="en-US" sz="2100" b="1" dirty="0">
                <a:solidFill>
                  <a:srgbClr val="2F5597"/>
                </a:solidFill>
                <a:latin typeface="Montserrat" pitchFamily="34" charset="0"/>
                <a:ea typeface="Montserrat" pitchFamily="34" charset="-122"/>
                <a:cs typeface="Montserrat" pitchFamily="34" charset="-120"/>
              </a:rPr>
              <a:t>① Cascade-level Parallelism Planner</a:t>
            </a:r>
            <a:endParaRPr lang="en-US" sz="2100" dirty="0"/>
          </a:p>
        </p:txBody>
      </p:sp>
      <p:sp>
        <p:nvSpPr>
          <p:cNvPr id="4" name="Text 2"/>
          <p:cNvSpPr/>
          <p:nvPr/>
        </p:nvSpPr>
        <p:spPr>
          <a:xfrm>
            <a:off x="711200" y="4386560"/>
            <a:ext cx="11092688"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Decide </a:t>
            </a:r>
            <a:r>
              <a:rPr lang="en-US" sz="1600" b="1" dirty="0">
                <a:solidFill>
                  <a:srgbClr val="1F2A37"/>
                </a:solidFill>
                <a:latin typeface="IBM Plex Sans" pitchFamily="34" charset="0"/>
                <a:ea typeface="IBM Plex Sans" pitchFamily="34" charset="-122"/>
                <a:cs typeface="IBM Plex Sans" pitchFamily="34" charset="-120"/>
              </a:rPr>
              <a:t>when</a:t>
            </a:r>
            <a:r>
              <a:rPr lang="en-US" sz="1600" dirty="0">
                <a:solidFill>
                  <a:srgbClr val="1F2A37"/>
                </a:solidFill>
                <a:latin typeface="IBM Plex Sans" pitchFamily="34" charset="0"/>
                <a:ea typeface="IBM Plex Sans" pitchFamily="34" charset="-122"/>
                <a:cs typeface="IBM Plex Sans" pitchFamily="34" charset="-120"/>
              </a:rPr>
              <a:t> each cascade runs and on </a:t>
            </a:r>
            <a:r>
              <a:rPr lang="en-US" sz="1600" b="1" dirty="0">
                <a:solidFill>
                  <a:srgbClr val="1F2A37"/>
                </a:solidFill>
                <a:latin typeface="IBM Plex Sans" pitchFamily="34" charset="0"/>
                <a:ea typeface="IBM Plex Sans" pitchFamily="34" charset="-122"/>
                <a:cs typeface="IBM Plex Sans" pitchFamily="34" charset="-120"/>
              </a:rPr>
              <a:t>how many GPUs</a:t>
            </a:r>
            <a:r>
              <a:rPr lang="en-US" sz="1600" dirty="0">
                <a:solidFill>
                  <a:srgbClr val="1F2A37"/>
                </a:solidFill>
                <a:latin typeface="IBM Plex Sans" pitchFamily="34" charset="0"/>
                <a:ea typeface="IBM Plex Sans" pitchFamily="34" charset="-122"/>
                <a:cs typeface="IBM Plex Sans" pitchFamily="34" charset="-120"/>
              </a:rPr>
              <a:t>, to minimize the step's makespan</a:t>
            </a:r>
            <a:endParaRPr lang="en-US" sz="1600" dirty="0"/>
          </a:p>
        </p:txBody>
      </p:sp>
      <p:pic>
        <p:nvPicPr>
          <p:cNvPr id="5" name="Image 0" descr="Arachne overview with the parallelism planner highlighted">    </p:cNvPr>
          <p:cNvPicPr>
            <a:picLocks noChangeAspect="1"/>
          </p:cNvPicPr>
          <p:nvPr/>
        </p:nvPicPr>
        <p:blipFill>
          <a:blip r:embed="rId1"/>
          <a:srcRect l="0" r="0" t="-66" b="-66"/>
          <a:stretch/>
        </p:blipFill>
        <p:spPr>
          <a:xfrm>
            <a:off x="711200" y="1149350"/>
            <a:ext cx="10769600" cy="2419350"/>
          </a:xfrm>
          <a:prstGeom prst="rect">
            <a:avLst/>
          </a:prstGeom>
        </p:spPr>
      </p:pic>
      <p:sp>
        <p:nvSpPr>
          <p:cNvPr id="6" name="Shape 3"/>
          <p:cNvSpPr/>
          <p:nvPr/>
        </p:nvSpPr>
        <p:spPr>
          <a:xfrm>
            <a:off x="4591050" y="1111250"/>
            <a:ext cx="6902450" cy="2139950"/>
          </a:xfrm>
          <a:prstGeom prst="rect">
            <a:avLst/>
          </a:prstGeom>
          <a:solidFill>
            <a:srgbClr val="FDFDFB">
              <a:alpha val="80000"/>
            </a:srgbClr>
          </a:solidFill>
          <a:ln/>
        </p:spPr>
      </p:sp>
      <p:sp>
        <p:nvSpPr>
          <p:cNvPr id="7" name="Shape 4"/>
          <p:cNvSpPr/>
          <p:nvPr/>
        </p:nvSpPr>
        <p:spPr>
          <a:xfrm>
            <a:off x="692150" y="1130300"/>
            <a:ext cx="3879850" cy="2101850"/>
          </a:xfrm>
          <a:prstGeom prst="roundRect">
            <a:avLst>
              <a:gd name="adj" fmla="val 3927"/>
            </a:avLst>
          </a:prstGeom>
          <a:noFill/>
          <a:ln w="38100">
            <a:solidFill>
              <a:srgbClr val="C62828"/>
            </a:solidFill>
            <a:prstDash val="solid"/>
          </a:ln>
        </p:spPr>
      </p:sp>
      <p:sp>
        <p:nvSpPr>
          <p:cNvPr id="8" name="Text 5"/>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16</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Planner:</a:t>
            </a:r>
            <a:r>
              <a:rPr lang="en-US" sz="3000" b="0" i="0" dirty="0">
                <a:solidFill>
                  <a:srgbClr val="0E4C92"/>
                </a:solidFill>
                <a:latin typeface="Montserrat" pitchFamily="34" charset="0"/>
                <a:ea typeface="Montserrat" pitchFamily="34" charset="-122"/>
                <a:cs typeface="Montserrat" pitchFamily="34" charset="-120"/>
              </a:rPr>
              <a:t> Decompose a Step into Cascades</a:t>
            </a:r>
            <a:endParaRPr lang="en-US" sz="3000" dirty="0"/>
          </a:p>
        </p:txBody>
      </p:sp>
      <p:sp>
        <p:nvSpPr>
          <p:cNvPr id="3" name="Text 1"/>
          <p:cNvSpPr/>
          <p:nvPr/>
        </p:nvSpPr>
        <p:spPr>
          <a:xfrm>
            <a:off x="711200" y="1149350"/>
            <a:ext cx="4970780" cy="59432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IBM Plex Sans" pitchFamily="34" charset="0"/>
                <a:ea typeface="IBM Plex Sans" pitchFamily="34" charset="-122"/>
                <a:cs typeface="IBM Plex Sans" pitchFamily="34" charset="-120"/>
              </a:rPr>
              <a:t>Cascade</a:t>
            </a:r>
            <a:r>
              <a:rPr lang="en-US" sz="1600" dirty="0">
                <a:solidFill>
                  <a:srgbClr val="1F2A37"/>
                </a:solidFill>
                <a:latin typeface="IBM Plex Sans" pitchFamily="34" charset="0"/>
                <a:ea typeface="IBM Plex Sans" pitchFamily="34" charset="-122"/>
                <a:cs typeface="IBM Plex Sans" pitchFamily="34" charset="-120"/>
              </a:rPr>
              <a:t> = one module on one input, runnable by an existing framework</a:t>
            </a:r>
            <a:endParaRPr lang="en-US" sz="1600" dirty="0"/>
          </a:p>
        </p:txBody>
      </p:sp>
      <p:sp>
        <p:nvSpPr>
          <p:cNvPr id="4" name="Shape 2"/>
          <p:cNvSpPr/>
          <p:nvPr/>
        </p:nvSpPr>
        <p:spPr>
          <a:xfrm>
            <a:off x="723900" y="1857970"/>
            <a:ext cx="4800600" cy="2298700"/>
          </a:xfrm>
          <a:prstGeom prst="roundRect">
            <a:avLst>
              <a:gd name="adj" fmla="val 4972"/>
            </a:avLst>
          </a:prstGeom>
          <a:solidFill>
            <a:srgbClr val="FFFFFF"/>
          </a:solidFill>
          <a:ln w="25400">
            <a:solidFill>
              <a:srgbClr val="C62828"/>
            </a:solidFill>
            <a:prstDash val="solid"/>
          </a:ln>
        </p:spPr>
      </p:sp>
      <p:sp>
        <p:nvSpPr>
          <p:cNvPr id="5" name="Text 3"/>
          <p:cNvSpPr/>
          <p:nvPr/>
        </p:nvSpPr>
        <p:spPr>
          <a:xfrm>
            <a:off x="939800" y="2048470"/>
            <a:ext cx="4499864"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C62828"/>
                </a:solidFill>
                <a:latin typeface="Montserrat" pitchFamily="34" charset="0"/>
                <a:ea typeface="Montserrat" pitchFamily="34" charset="-122"/>
                <a:cs typeface="Montserrat" pitchFamily="34" charset="-120"/>
              </a:rPr>
              <a:t>Example cascade</a:t>
            </a:r>
            <a:endParaRPr lang="en-US" sz="1500" dirty="0"/>
          </a:p>
        </p:txBody>
      </p:sp>
      <p:sp>
        <p:nvSpPr>
          <p:cNvPr id="6" name="Text 4"/>
          <p:cNvSpPr/>
          <p:nvPr/>
        </p:nvSpPr>
        <p:spPr>
          <a:xfrm>
            <a:off x="939800" y="2378670"/>
            <a:ext cx="4499864"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F2A37"/>
                </a:solidFill>
                <a:latin typeface="IBM Plex Mono" pitchFamily="49" charset="0"/>
                <a:ea typeface="IBM Plex Mono" pitchFamily="49" charset="-122"/>
                <a:cs typeface="IBM Plex Mono" pitchFamily="49" charset="-120"/>
              </a:rPr>
              <a:t>Data</a:t>
            </a:r>
            <a:r>
              <a:rPr lang="en-US" sz="1400" dirty="0">
                <a:solidFill>
                  <a:srgbClr val="1F2A37"/>
                </a:solidFill>
                <a:latin typeface="IBM Plex Mono" pitchFamily="49" charset="0"/>
                <a:ea typeface="IBM Plex Mono" pitchFamily="49" charset="-122"/>
                <a:cs typeface="IBM Plex Mono" pitchFamily="49" charset="-120"/>
              </a:rPr>
              <a:t>        1 clip, 720p, 37 frames</a:t>
            </a:r>
            <a:endParaRPr lang="en-US" sz="1400" dirty="0"/>
          </a:p>
        </p:txBody>
      </p:sp>
      <p:sp>
        <p:nvSpPr>
          <p:cNvPr id="7" name="Text 5"/>
          <p:cNvSpPr/>
          <p:nvPr/>
        </p:nvSpPr>
        <p:spPr>
          <a:xfrm>
            <a:off x="939800" y="2708870"/>
            <a:ext cx="4499864"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F2A37"/>
                </a:solidFill>
                <a:latin typeface="IBM Plex Mono" pitchFamily="49" charset="0"/>
                <a:ea typeface="IBM Plex Mono" pitchFamily="49" charset="-122"/>
                <a:cs typeface="IBM Plex Mono" pitchFamily="49" charset="-120"/>
              </a:rPr>
              <a:t>Module</a:t>
            </a:r>
            <a:r>
              <a:rPr lang="en-US" sz="1400" dirty="0">
                <a:solidFill>
                  <a:srgbClr val="1F2A37"/>
                </a:solidFill>
                <a:latin typeface="IBM Plex Mono" pitchFamily="49" charset="0"/>
                <a:ea typeface="IBM Plex Mono" pitchFamily="49" charset="-122"/>
                <a:cs typeface="IBM Plex Mono" pitchFamily="49" charset="-120"/>
              </a:rPr>
              <a:t>      DiT</a:t>
            </a:r>
            <a:endParaRPr lang="en-US" sz="1400" dirty="0"/>
          </a:p>
        </p:txBody>
      </p:sp>
      <p:sp>
        <p:nvSpPr>
          <p:cNvPr id="8" name="Text 6"/>
          <p:cNvSpPr/>
          <p:nvPr/>
        </p:nvSpPr>
        <p:spPr>
          <a:xfrm>
            <a:off x="939800" y="3039070"/>
            <a:ext cx="4499864"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F2A37"/>
                </a:solidFill>
                <a:latin typeface="IBM Plex Mono" pitchFamily="49" charset="0"/>
                <a:ea typeface="IBM Plex Mono" pitchFamily="49" charset="-122"/>
                <a:cs typeface="IBM Plex Mono" pitchFamily="49" charset="-120"/>
              </a:rPr>
              <a:t>Parallelism</a:t>
            </a:r>
            <a:r>
              <a:rPr lang="en-US" sz="1400" dirty="0">
                <a:solidFill>
                  <a:srgbClr val="1F2A37"/>
                </a:solidFill>
                <a:latin typeface="IBM Plex Mono" pitchFamily="49" charset="0"/>
                <a:ea typeface="IBM Plex Mono" pitchFamily="49" charset="-122"/>
                <a:cs typeface="IBM Plex Mono" pitchFamily="49" charset="-120"/>
              </a:rPr>
              <a:t> SP = 4</a:t>
            </a:r>
            <a:endParaRPr lang="en-US" sz="1400" dirty="0"/>
          </a:p>
        </p:txBody>
      </p:sp>
      <p:sp>
        <p:nvSpPr>
          <p:cNvPr id="9" name="Text 7"/>
          <p:cNvSpPr/>
          <p:nvPr/>
        </p:nvSpPr>
        <p:spPr>
          <a:xfrm>
            <a:off x="939800" y="3369270"/>
            <a:ext cx="4499864"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F2A37"/>
                </a:solidFill>
                <a:latin typeface="IBM Plex Mono" pitchFamily="49" charset="0"/>
                <a:ea typeface="IBM Plex Mono" pitchFamily="49" charset="-122"/>
                <a:cs typeface="IBM Plex Mono" pitchFamily="49" charset="-120"/>
              </a:rPr>
              <a:t>Placement</a:t>
            </a:r>
            <a:r>
              <a:rPr lang="en-US" sz="1400" dirty="0">
                <a:solidFill>
                  <a:srgbClr val="1F2A37"/>
                </a:solidFill>
                <a:latin typeface="IBM Plex Mono" pitchFamily="49" charset="0"/>
                <a:ea typeface="IBM Plex Mono" pitchFamily="49" charset="-122"/>
                <a:cs typeface="IBM Plex Mono" pitchFamily="49" charset="-120"/>
              </a:rPr>
              <a:t>   GPU 0–1 on node A, B</a:t>
            </a:r>
            <a:endParaRPr lang="en-US" sz="1400" dirty="0"/>
          </a:p>
        </p:txBody>
      </p:sp>
      <p:sp>
        <p:nvSpPr>
          <p:cNvPr id="10" name="Text 8"/>
          <p:cNvSpPr/>
          <p:nvPr/>
        </p:nvSpPr>
        <p:spPr>
          <a:xfrm>
            <a:off x="939800" y="3699470"/>
            <a:ext cx="4499864" cy="292100"/>
          </a:xfrm>
          <a:prstGeom prst="rect">
            <a:avLst/>
          </a:prstGeom>
          <a:noFill/>
          <a:ln/>
        </p:spPr>
        <p:txBody>
          <a:bodyPr wrap="square" lIns="0" tIns="0" rIns="0" bIns="0" rtlCol="0" anchor="t">
            <a:normAutofit/>
          </a:bodyPr>
          <a:lstStyle/>
          <a:p>
            <a:pPr algn="l" indent="0" marL="0">
              <a:lnSpc>
                <a:spcPts val="2100"/>
              </a:lnSpc>
              <a:buNone/>
            </a:pPr>
            <a:r>
              <a:rPr lang="en-US" sz="1400" b="1" dirty="0">
                <a:solidFill>
                  <a:srgbClr val="1F2A37"/>
                </a:solidFill>
                <a:latin typeface="IBM Plex Mono" pitchFamily="49" charset="0"/>
                <a:ea typeface="IBM Plex Mono" pitchFamily="49" charset="-122"/>
                <a:cs typeface="IBM Plex Mono" pitchFamily="49" charset="-120"/>
              </a:rPr>
              <a:t>Launch</a:t>
            </a:r>
            <a:r>
              <a:rPr lang="en-US" sz="1400" dirty="0">
                <a:solidFill>
                  <a:srgbClr val="1F2A37"/>
                </a:solidFill>
                <a:latin typeface="IBM Plex Mono" pitchFamily="49" charset="0"/>
                <a:ea typeface="IBM Plex Mono" pitchFamily="49" charset="-122"/>
                <a:cs typeface="IBM Plex Mono" pitchFamily="49" charset="-120"/>
              </a:rPr>
              <a:t>      T3</a:t>
            </a:r>
            <a:endParaRPr lang="en-US" sz="1400" dirty="0"/>
          </a:p>
        </p:txBody>
      </p:sp>
      <p:sp>
        <p:nvSpPr>
          <p:cNvPr id="11" name="Text 9"/>
          <p:cNvSpPr/>
          <p:nvPr/>
        </p:nvSpPr>
        <p:spPr>
          <a:xfrm>
            <a:off x="5842000" y="1250950"/>
            <a:ext cx="5807964"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One step → a DAG of cascades</a:t>
            </a:r>
            <a:endParaRPr lang="en-US" sz="1600" dirty="0"/>
          </a:p>
        </p:txBody>
      </p:sp>
      <p:sp>
        <p:nvSpPr>
          <p:cNvPr id="12" name="Text 10"/>
          <p:cNvSpPr/>
          <p:nvPr/>
        </p:nvSpPr>
        <p:spPr>
          <a:xfrm>
            <a:off x="5842000" y="1713210"/>
            <a:ext cx="5807964" cy="25648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6B7280"/>
                </a:solidFill>
                <a:latin typeface="IBM Plex Sans" pitchFamily="34" charset="0"/>
                <a:ea typeface="IBM Plex Sans" pitchFamily="34" charset="-122"/>
                <a:cs typeface="IBM Plex Sans" pitchFamily="34" charset="-120"/>
              </a:rPr>
              <a:t>Sample A</a:t>
            </a:r>
            <a:endParaRPr lang="en-US" sz="1300" dirty="0"/>
          </a:p>
        </p:txBody>
      </p:sp>
      <p:sp>
        <p:nvSpPr>
          <p:cNvPr id="13" name="Text 11"/>
          <p:cNvSpPr/>
          <p:nvPr/>
        </p:nvSpPr>
        <p:spPr>
          <a:xfrm>
            <a:off x="5848350" y="2014141"/>
            <a:ext cx="998438" cy="439341"/>
          </a:xfrm>
          <a:prstGeom prst="roundRect">
            <a:avLst>
              <a:gd name="adj" fmla="val 15899"/>
            </a:avLst>
          </a:prstGeom>
          <a:solidFill>
            <a:srgbClr val="E5E7EB"/>
          </a:solidFill>
          <a:ln w="12700">
            <a:solidFill>
              <a:srgbClr val="9CA3AF"/>
            </a:solidFill>
            <a:prstDash val="solid"/>
          </a:ln>
        </p:spPr>
        <p:txBody>
          <a:bodyPr wrap="none" lIns="0" tIns="0" rIns="0" bIns="0" rtlCol="0" anchor="ctr">
            <a:normAutofit/>
          </a:bodyPr>
          <a:lstStyle/>
          <a:p>
            <a:pPr algn="ctr"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Text enc.</a:t>
            </a:r>
            <a:endParaRPr lang="en-US" sz="1400" dirty="0"/>
          </a:p>
        </p:txBody>
      </p:sp>
      <p:pic>
        <p:nvPicPr>
          <p:cNvPr id="14" name="Image 0" descr="arrow-right">    </p:cNvPr>
          <p:cNvPicPr>
            <a:picLocks noChangeAspect="1"/>
          </p:cNvPicPr>
          <p:nvPr/>
        </p:nvPicPr>
        <p:blipFill>
          <a:blip r:embed="rId1"/>
          <a:srcRect l="0" r="0" t="0" b="0"/>
          <a:stretch/>
        </p:blipFill>
        <p:spPr>
          <a:xfrm>
            <a:off x="6942038" y="2157611"/>
            <a:ext cx="304800" cy="152400"/>
          </a:xfrm>
          <a:prstGeom prst="rect">
            <a:avLst/>
          </a:prstGeom>
        </p:spPr>
      </p:pic>
      <p:sp>
        <p:nvSpPr>
          <p:cNvPr id="15" name="Text 12"/>
          <p:cNvSpPr/>
          <p:nvPr/>
        </p:nvSpPr>
        <p:spPr>
          <a:xfrm>
            <a:off x="7342088" y="2014141"/>
            <a:ext cx="592634" cy="439341"/>
          </a:xfrm>
          <a:prstGeom prst="roundRect">
            <a:avLst>
              <a:gd name="adj" fmla="val 15899"/>
            </a:avLst>
          </a:prstGeom>
          <a:solidFill>
            <a:srgbClr val="FBE7B0"/>
          </a:solidFill>
          <a:ln w="12700">
            <a:solidFill>
              <a:srgbClr val="D9A93A"/>
            </a:solidFill>
            <a:prstDash val="solid"/>
          </a:ln>
        </p:spPr>
        <p:txBody>
          <a:bodyPr wrap="none" lIns="0" tIns="0" rIns="0" bIns="0" rtlCol="0" anchor="ctr">
            <a:normAutofit/>
          </a:bodyPr>
          <a:lstStyle/>
          <a:p>
            <a:pPr algn="ctr"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VAE</a:t>
            </a:r>
            <a:endParaRPr lang="en-US" sz="1400" dirty="0"/>
          </a:p>
        </p:txBody>
      </p:sp>
      <p:pic>
        <p:nvPicPr>
          <p:cNvPr id="16" name="Image 1" descr="arrow-right">    </p:cNvPr>
          <p:cNvPicPr>
            <a:picLocks noChangeAspect="1"/>
          </p:cNvPicPr>
          <p:nvPr/>
        </p:nvPicPr>
        <p:blipFill>
          <a:blip r:embed="rId2"/>
          <a:srcRect l="0" r="0" t="0" b="0"/>
          <a:stretch/>
        </p:blipFill>
        <p:spPr>
          <a:xfrm>
            <a:off x="8029972" y="2157611"/>
            <a:ext cx="304800" cy="152400"/>
          </a:xfrm>
          <a:prstGeom prst="rect">
            <a:avLst/>
          </a:prstGeom>
        </p:spPr>
      </p:pic>
      <p:sp>
        <p:nvSpPr>
          <p:cNvPr id="17" name="Text 13"/>
          <p:cNvSpPr/>
          <p:nvPr/>
        </p:nvSpPr>
        <p:spPr>
          <a:xfrm>
            <a:off x="8430022" y="2014141"/>
            <a:ext cx="1254621" cy="439341"/>
          </a:xfrm>
          <a:prstGeom prst="roundRect">
            <a:avLst>
              <a:gd name="adj" fmla="val 15899"/>
            </a:avLst>
          </a:prstGeom>
          <a:solidFill>
            <a:srgbClr val="DCE7F7"/>
          </a:solidFill>
          <a:ln w="12700">
            <a:solidFill>
              <a:srgbClr val="5B8FD0"/>
            </a:solidFill>
            <a:prstDash val="solid"/>
          </a:ln>
        </p:spPr>
        <p:txBody>
          <a:bodyPr wrap="none" lIns="0" tIns="0" rIns="0" bIns="0" rtlCol="0" anchor="ctr">
            <a:normAutofit/>
          </a:bodyPr>
          <a:lstStyle/>
          <a:p>
            <a:pPr algn="ctr"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DiT (fw+bw)</a:t>
            </a:r>
            <a:endParaRPr lang="en-US" sz="1400" dirty="0"/>
          </a:p>
        </p:txBody>
      </p:sp>
      <p:sp>
        <p:nvSpPr>
          <p:cNvPr id="18" name="Text 14"/>
          <p:cNvSpPr/>
          <p:nvPr/>
        </p:nvSpPr>
        <p:spPr>
          <a:xfrm>
            <a:off x="5842000" y="2637631"/>
            <a:ext cx="5807964" cy="25648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6B7280"/>
                </a:solidFill>
                <a:latin typeface="IBM Plex Sans" pitchFamily="34" charset="0"/>
                <a:ea typeface="IBM Plex Sans" pitchFamily="34" charset="-122"/>
                <a:cs typeface="IBM Plex Sans" pitchFamily="34" charset="-120"/>
              </a:rPr>
              <a:t>Sample B</a:t>
            </a:r>
            <a:endParaRPr lang="en-US" sz="1300" dirty="0"/>
          </a:p>
        </p:txBody>
      </p:sp>
      <p:sp>
        <p:nvSpPr>
          <p:cNvPr id="19" name="Text 15"/>
          <p:cNvSpPr/>
          <p:nvPr/>
        </p:nvSpPr>
        <p:spPr>
          <a:xfrm>
            <a:off x="5848350" y="2938562"/>
            <a:ext cx="998438" cy="439341"/>
          </a:xfrm>
          <a:prstGeom prst="roundRect">
            <a:avLst>
              <a:gd name="adj" fmla="val 15899"/>
            </a:avLst>
          </a:prstGeom>
          <a:solidFill>
            <a:srgbClr val="E5E7EB"/>
          </a:solidFill>
          <a:ln w="12700">
            <a:solidFill>
              <a:srgbClr val="9CA3AF"/>
            </a:solidFill>
            <a:prstDash val="solid"/>
          </a:ln>
        </p:spPr>
        <p:txBody>
          <a:bodyPr wrap="none" lIns="0" tIns="0" rIns="0" bIns="0" rtlCol="0" anchor="ctr">
            <a:normAutofit/>
          </a:bodyPr>
          <a:lstStyle/>
          <a:p>
            <a:pPr algn="ctr"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Text enc.</a:t>
            </a:r>
            <a:endParaRPr lang="en-US" sz="1400" dirty="0"/>
          </a:p>
        </p:txBody>
      </p:sp>
      <p:pic>
        <p:nvPicPr>
          <p:cNvPr id="20" name="Image 2" descr="arrow-right">    </p:cNvPr>
          <p:cNvPicPr>
            <a:picLocks noChangeAspect="1"/>
          </p:cNvPicPr>
          <p:nvPr/>
        </p:nvPicPr>
        <p:blipFill>
          <a:blip r:embed="rId3"/>
          <a:srcRect l="0" r="0" t="0" b="0"/>
          <a:stretch/>
        </p:blipFill>
        <p:spPr>
          <a:xfrm>
            <a:off x="6942038" y="3082032"/>
            <a:ext cx="304800" cy="152400"/>
          </a:xfrm>
          <a:prstGeom prst="rect">
            <a:avLst/>
          </a:prstGeom>
        </p:spPr>
      </p:pic>
      <p:sp>
        <p:nvSpPr>
          <p:cNvPr id="21" name="Text 16"/>
          <p:cNvSpPr/>
          <p:nvPr/>
        </p:nvSpPr>
        <p:spPr>
          <a:xfrm>
            <a:off x="7342088" y="2938562"/>
            <a:ext cx="592634" cy="439341"/>
          </a:xfrm>
          <a:prstGeom prst="roundRect">
            <a:avLst>
              <a:gd name="adj" fmla="val 15899"/>
            </a:avLst>
          </a:prstGeom>
          <a:solidFill>
            <a:srgbClr val="FBE7B0"/>
          </a:solidFill>
          <a:ln w="12700">
            <a:solidFill>
              <a:srgbClr val="D9A93A"/>
            </a:solidFill>
            <a:prstDash val="solid"/>
          </a:ln>
        </p:spPr>
        <p:txBody>
          <a:bodyPr wrap="none" lIns="0" tIns="0" rIns="0" bIns="0" rtlCol="0" anchor="ctr">
            <a:normAutofit/>
          </a:bodyPr>
          <a:lstStyle/>
          <a:p>
            <a:pPr algn="ctr"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VAE</a:t>
            </a:r>
            <a:endParaRPr lang="en-US" sz="1400" dirty="0"/>
          </a:p>
        </p:txBody>
      </p:sp>
      <p:pic>
        <p:nvPicPr>
          <p:cNvPr id="22" name="Image 3" descr="arrow-right">    </p:cNvPr>
          <p:cNvPicPr>
            <a:picLocks noChangeAspect="1"/>
          </p:cNvPicPr>
          <p:nvPr/>
        </p:nvPicPr>
        <p:blipFill>
          <a:blip r:embed="rId4"/>
          <a:srcRect l="0" r="0" t="0" b="0"/>
          <a:stretch/>
        </p:blipFill>
        <p:spPr>
          <a:xfrm>
            <a:off x="8029972" y="3082032"/>
            <a:ext cx="304800" cy="152400"/>
          </a:xfrm>
          <a:prstGeom prst="rect">
            <a:avLst/>
          </a:prstGeom>
        </p:spPr>
      </p:pic>
      <p:sp>
        <p:nvSpPr>
          <p:cNvPr id="23" name="Text 17"/>
          <p:cNvSpPr/>
          <p:nvPr/>
        </p:nvSpPr>
        <p:spPr>
          <a:xfrm>
            <a:off x="8430022" y="2938562"/>
            <a:ext cx="1254621" cy="439341"/>
          </a:xfrm>
          <a:prstGeom prst="roundRect">
            <a:avLst>
              <a:gd name="adj" fmla="val 15899"/>
            </a:avLst>
          </a:prstGeom>
          <a:solidFill>
            <a:srgbClr val="DCE7F7"/>
          </a:solidFill>
          <a:ln w="12700">
            <a:solidFill>
              <a:srgbClr val="5B8FD0"/>
            </a:solidFill>
            <a:prstDash val="solid"/>
          </a:ln>
        </p:spPr>
        <p:txBody>
          <a:bodyPr wrap="none" lIns="0" tIns="0" rIns="0" bIns="0" rtlCol="0" anchor="ctr">
            <a:normAutofit/>
          </a:bodyPr>
          <a:lstStyle/>
          <a:p>
            <a:pPr algn="ctr"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DiT (fw+bw)</a:t>
            </a:r>
            <a:endParaRPr lang="en-US" sz="1400" dirty="0"/>
          </a:p>
        </p:txBody>
      </p:sp>
      <p:sp>
        <p:nvSpPr>
          <p:cNvPr id="24" name="Text 18"/>
          <p:cNvSpPr/>
          <p:nvPr/>
        </p:nvSpPr>
        <p:spPr>
          <a:xfrm>
            <a:off x="5842000" y="3562052"/>
            <a:ext cx="5807964"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2 samples × 3 modules = </a:t>
            </a:r>
            <a:r>
              <a:rPr lang="en-US" sz="1500" b="1" dirty="0">
                <a:solidFill>
                  <a:srgbClr val="1F2A37"/>
                </a:solidFill>
                <a:latin typeface="IBM Plex Sans" pitchFamily="34" charset="0"/>
                <a:ea typeface="IBM Plex Sans" pitchFamily="34" charset="-122"/>
                <a:cs typeface="IBM Plex Sans" pitchFamily="34" charset="-120"/>
              </a:rPr>
              <a:t>6 cascades</a:t>
            </a:r>
            <a:endParaRPr lang="en-US" sz="1500" dirty="0"/>
          </a:p>
        </p:txBody>
      </p:sp>
      <p:sp>
        <p:nvSpPr>
          <p:cNvPr id="25" name="Text 19"/>
          <p:cNvSpPr/>
          <p:nvPr/>
        </p:nvSpPr>
        <p:spPr>
          <a:xfrm>
            <a:off x="2197795" y="4432895"/>
            <a:ext cx="7796411" cy="582910"/>
          </a:xfrm>
          <a:prstGeom prst="roundRect">
            <a:avLst>
              <a:gd name="adj" fmla="val 28868"/>
            </a:avLst>
          </a:prstGeom>
          <a:solidFill>
            <a:srgbClr val="FFFFFF"/>
          </a:solidFill>
          <a:ln w="19050">
            <a:solidFill>
              <a:srgbClr val="0E4C92"/>
            </a:solidFill>
            <a:prstDash val="solid"/>
          </a:ln>
        </p:spPr>
        <p:txBody>
          <a:bodyPr wrap="none" lIns="0" tIns="0" rIns="0" bIns="0" rtlCol="0" anchor="ctr">
            <a:normAutofit/>
          </a:bodyPr>
          <a:lstStyle/>
          <a:p>
            <a:pPr algn="ctr"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Static parallelism fixes these per iteration; Arachne chooses them </a:t>
            </a:r>
            <a:r>
              <a:rPr lang="en-US" sz="1600" b="1" dirty="0">
                <a:solidFill>
                  <a:srgbClr val="0E4C92"/>
                </a:solidFill>
                <a:latin typeface="IBM Plex Sans" pitchFamily="34" charset="0"/>
                <a:ea typeface="IBM Plex Sans" pitchFamily="34" charset="-122"/>
                <a:cs typeface="IBM Plex Sans" pitchFamily="34" charset="-120"/>
              </a:rPr>
              <a:t>per cascade</a:t>
            </a:r>
            <a:endParaRPr lang="en-US" sz="1600" dirty="0"/>
          </a:p>
        </p:txBody>
      </p:sp>
      <p:sp>
        <p:nvSpPr>
          <p:cNvPr id="26" name="Text 20"/>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17</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Planner:</a:t>
            </a:r>
            <a:r>
              <a:rPr lang="en-US" sz="3000" b="0" i="0" dirty="0">
                <a:solidFill>
                  <a:srgbClr val="0E4C92"/>
                </a:solidFill>
                <a:latin typeface="Montserrat" pitchFamily="34" charset="0"/>
                <a:ea typeface="Montserrat" pitchFamily="34" charset="-122"/>
                <a:cs typeface="Montserrat" pitchFamily="34" charset="-120"/>
              </a:rPr>
              <a:t> Makespan-Minimizing Schedule</a:t>
            </a:r>
            <a:endParaRPr lang="en-US" sz="3000" dirty="0"/>
          </a:p>
        </p:txBody>
      </p:sp>
      <p:sp>
        <p:nvSpPr>
          <p:cNvPr id="3" name="Shape 1"/>
          <p:cNvSpPr/>
          <p:nvPr/>
        </p:nvSpPr>
        <p:spPr>
          <a:xfrm>
            <a:off x="720725" y="1133475"/>
            <a:ext cx="6203950" cy="4672112"/>
          </a:xfrm>
          <a:prstGeom prst="roundRect">
            <a:avLst>
              <a:gd name="adj" fmla="val 3058"/>
            </a:avLst>
          </a:prstGeom>
          <a:solidFill>
            <a:srgbClr val="EAF2FB"/>
          </a:solidFill>
          <a:ln w="19050">
            <a:solidFill>
              <a:srgbClr val="5B8FD0"/>
            </a:solidFill>
            <a:prstDash val="solid"/>
          </a:ln>
        </p:spPr>
      </p:sp>
      <p:sp>
        <p:nvSpPr>
          <p:cNvPr id="4" name="Text 2"/>
          <p:cNvSpPr/>
          <p:nvPr/>
        </p:nvSpPr>
        <p:spPr>
          <a:xfrm>
            <a:off x="984250" y="1333500"/>
            <a:ext cx="5847207"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0E4C92"/>
                </a:solidFill>
                <a:latin typeface="Montserrat" pitchFamily="34" charset="0"/>
                <a:ea typeface="Montserrat" pitchFamily="34" charset="-122"/>
                <a:cs typeface="Montserrat" pitchFamily="34" charset="-120"/>
              </a:rPr>
              <a:t>MILP on a homogeneous GPU pool</a:t>
            </a:r>
            <a:endParaRPr lang="en-US" sz="1700" dirty="0"/>
          </a:p>
        </p:txBody>
      </p:sp>
      <p:pic>
        <p:nvPicPr>
          <p:cNvPr id="5" name="Image 0" descr="s_c">    </p:cNvPr>
          <p:cNvPicPr>
            <a:picLocks noChangeAspect="1"/>
          </p:cNvPicPr>
          <p:nvPr/>
        </p:nvPicPr>
        <p:blipFill>
          <a:blip r:embed="rId1"/>
          <a:srcRect l="0" r="0" t="0" b="0"/>
          <a:stretch/>
        </p:blipFill>
        <p:spPr>
          <a:xfrm>
            <a:off x="984250" y="1786136"/>
            <a:ext cx="196850" cy="158750"/>
          </a:xfrm>
          <a:prstGeom prst="rect">
            <a:avLst/>
          </a:prstGeom>
        </p:spPr>
      </p:pic>
      <p:sp>
        <p:nvSpPr>
          <p:cNvPr id="6" name="Text 3"/>
          <p:cNvSpPr/>
          <p:nvPr/>
        </p:nvSpPr>
        <p:spPr>
          <a:xfrm>
            <a:off x="1282700" y="1750020"/>
            <a:ext cx="972046"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563"/>
                </a:solidFill>
                <a:latin typeface="IBM Plex Sans" pitchFamily="34" charset="0"/>
                <a:ea typeface="IBM Plex Sans" pitchFamily="34" charset="-122"/>
                <a:cs typeface="IBM Plex Sans" pitchFamily="34" charset="-120"/>
              </a:rPr>
              <a:t>launch time</a:t>
            </a:r>
            <a:endParaRPr lang="en-US" sz="1300" dirty="0"/>
          </a:p>
        </p:txBody>
      </p:sp>
      <p:pic>
        <p:nvPicPr>
          <p:cNvPr id="7" name="Image 1" descr="x_c,k">    </p:cNvPr>
          <p:cNvPicPr>
            <a:picLocks noChangeAspect="1"/>
          </p:cNvPicPr>
          <p:nvPr/>
        </p:nvPicPr>
        <p:blipFill>
          <a:blip r:embed="rId2"/>
          <a:srcRect l="0" r="0" t="0" b="0"/>
          <a:stretch/>
        </p:blipFill>
        <p:spPr>
          <a:xfrm>
            <a:off x="2254746" y="1770261"/>
            <a:ext cx="349250" cy="190500"/>
          </a:xfrm>
          <a:prstGeom prst="rect">
            <a:avLst/>
          </a:prstGeom>
        </p:spPr>
      </p:pic>
      <p:sp>
        <p:nvSpPr>
          <p:cNvPr id="8" name="Text 4"/>
          <p:cNvSpPr/>
          <p:nvPr/>
        </p:nvSpPr>
        <p:spPr>
          <a:xfrm>
            <a:off x="2705596" y="1750020"/>
            <a:ext cx="1725017"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563"/>
                </a:solidFill>
                <a:latin typeface="IBM Plex Sans" pitchFamily="34" charset="0"/>
                <a:ea typeface="IBM Plex Sans" pitchFamily="34" charset="-122"/>
                <a:cs typeface="IBM Plex Sans" pitchFamily="34" charset="-120"/>
              </a:rPr>
              <a:t>degree </a:t>
            </a:r>
            <a:r>
              <a:rPr lang="en-US" sz="1300" i="1" dirty="0">
                <a:solidFill>
                  <a:srgbClr val="4B5563"/>
                </a:solidFill>
                <a:latin typeface="IBM Plex Sans" pitchFamily="34" charset="0"/>
                <a:ea typeface="IBM Plex Sans" pitchFamily="34" charset="-122"/>
                <a:cs typeface="IBM Plex Sans" pitchFamily="34" charset="-120"/>
              </a:rPr>
              <a:t>k</a:t>
            </a:r>
            <a:r>
              <a:rPr lang="en-US" sz="1300" dirty="0">
                <a:solidFill>
                  <a:srgbClr val="4B5563"/>
                </a:solidFill>
                <a:latin typeface="IBM Plex Sans" pitchFamily="34" charset="0"/>
                <a:ea typeface="IBM Plex Sans" pitchFamily="34" charset="-122"/>
                <a:cs typeface="IBM Plex Sans" pitchFamily="34" charset="-120"/>
              </a:rPr>
              <a:t> chosen (0/1)</a:t>
            </a:r>
            <a:endParaRPr lang="en-US" sz="1300" dirty="0"/>
          </a:p>
        </p:txBody>
      </p:sp>
      <p:pic>
        <p:nvPicPr>
          <p:cNvPr id="9" name="Image 2" descr="T">    </p:cNvPr>
          <p:cNvPicPr>
            <a:picLocks noChangeAspect="1"/>
          </p:cNvPicPr>
          <p:nvPr/>
        </p:nvPicPr>
        <p:blipFill>
          <a:blip r:embed="rId3"/>
          <a:srcRect l="0" r="0" t="0" b="0"/>
          <a:stretch/>
        </p:blipFill>
        <p:spPr>
          <a:xfrm>
            <a:off x="4430613" y="1776611"/>
            <a:ext cx="165100" cy="177800"/>
          </a:xfrm>
          <a:prstGeom prst="rect">
            <a:avLst/>
          </a:prstGeom>
        </p:spPr>
      </p:pic>
      <p:sp>
        <p:nvSpPr>
          <p:cNvPr id="10" name="Text 5"/>
          <p:cNvSpPr/>
          <p:nvPr/>
        </p:nvSpPr>
        <p:spPr>
          <a:xfrm>
            <a:off x="4697313" y="1750020"/>
            <a:ext cx="918329"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B5563"/>
                </a:solidFill>
                <a:latin typeface="IBM Plex Sans" pitchFamily="34" charset="0"/>
                <a:ea typeface="IBM Plex Sans" pitchFamily="34" charset="-122"/>
                <a:cs typeface="IBM Plex Sans" pitchFamily="34" charset="-120"/>
              </a:rPr>
              <a:t>makespan</a:t>
            </a:r>
            <a:endParaRPr lang="en-US" sz="1300" dirty="0"/>
          </a:p>
        </p:txBody>
      </p:sp>
      <p:pic>
        <p:nvPicPr>
          <p:cNvPr id="11" name="Image 3" descr="line">    </p:cNvPr>
          <p:cNvPicPr>
            <a:picLocks noChangeAspect="1"/>
          </p:cNvPicPr>
          <p:nvPr/>
        </p:nvPicPr>
        <p:blipFill>
          <a:blip r:embed="rId4"/>
          <a:srcRect l="0" r="0" t="0" b="0"/>
          <a:stretch/>
        </p:blipFill>
        <p:spPr>
          <a:xfrm>
            <a:off x="984250" y="2095401"/>
            <a:ext cx="5676900" cy="12700"/>
          </a:xfrm>
          <a:prstGeom prst="rect">
            <a:avLst/>
          </a:prstGeom>
        </p:spPr>
      </p:pic>
      <p:pic>
        <p:nvPicPr>
          <p:cNvPr id="12" name="Image 4" descr="Minimize T">    </p:cNvPr>
          <p:cNvPicPr>
            <a:picLocks noChangeAspect="1"/>
          </p:cNvPicPr>
          <p:nvPr/>
        </p:nvPicPr>
        <p:blipFill>
          <a:blip r:embed="rId5"/>
          <a:srcRect l="0" r="0" t="0" b="0"/>
          <a:stretch/>
        </p:blipFill>
        <p:spPr>
          <a:xfrm>
            <a:off x="984250" y="2252166"/>
            <a:ext cx="1238250" cy="171450"/>
          </a:xfrm>
          <a:prstGeom prst="rect">
            <a:avLst/>
          </a:prstGeom>
        </p:spPr>
      </p:pic>
      <p:sp>
        <p:nvSpPr>
          <p:cNvPr id="13" name="Text 6"/>
          <p:cNvSpPr/>
          <p:nvPr/>
        </p:nvSpPr>
        <p:spPr>
          <a:xfrm>
            <a:off x="4895850" y="2222401"/>
            <a:ext cx="1818259"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6B7280"/>
                </a:solidFill>
                <a:latin typeface="IBM Plex Sans" pitchFamily="34" charset="0"/>
                <a:ea typeface="IBM Plex Sans" pitchFamily="34" charset="-122"/>
                <a:cs typeface="IBM Plex Sans" pitchFamily="34" charset="-120"/>
              </a:rPr>
              <a:t>(1) objective</a:t>
            </a:r>
            <a:endParaRPr lang="en-US" sz="1300" dirty="0"/>
          </a:p>
        </p:txBody>
      </p:sp>
      <p:pic>
        <p:nvPicPr>
          <p:cNvPr id="14" name="Image 5" descr="e_c equals the sum over k of L_c,k times x_c,k, plus s_c, for all c">    </p:cNvPr>
          <p:cNvPicPr>
            <a:picLocks noChangeAspect="1"/>
          </p:cNvPicPr>
          <p:nvPr/>
        </p:nvPicPr>
        <p:blipFill>
          <a:blip r:embed="rId6"/>
          <a:srcRect l="0" r="0" t="0" b="0"/>
          <a:stretch/>
        </p:blipFill>
        <p:spPr>
          <a:xfrm>
            <a:off x="984250" y="2567781"/>
            <a:ext cx="3200400" cy="495300"/>
          </a:xfrm>
          <a:prstGeom prst="rect">
            <a:avLst/>
          </a:prstGeom>
        </p:spPr>
      </p:pic>
      <p:sp>
        <p:nvSpPr>
          <p:cNvPr id="15" name="Text 7"/>
          <p:cNvSpPr/>
          <p:nvPr/>
        </p:nvSpPr>
        <p:spPr>
          <a:xfrm>
            <a:off x="4895850" y="2699841"/>
            <a:ext cx="1818259"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6B7280"/>
                </a:solidFill>
                <a:latin typeface="IBM Plex Sans" pitchFamily="34" charset="0"/>
                <a:ea typeface="IBM Plex Sans" pitchFamily="34" charset="-122"/>
                <a:cs typeface="IBM Plex Sans" pitchFamily="34" charset="-120"/>
              </a:rPr>
              <a:t>(2) end time</a:t>
            </a:r>
            <a:endParaRPr lang="en-US" sz="1300" dirty="0"/>
          </a:p>
        </p:txBody>
      </p:sp>
      <p:pic>
        <p:nvPicPr>
          <p:cNvPr id="16" name="Image 6" descr="T at least e_c for all c">    </p:cNvPr>
          <p:cNvPicPr>
            <a:picLocks noChangeAspect="1"/>
          </p:cNvPicPr>
          <p:nvPr/>
        </p:nvPicPr>
        <p:blipFill>
          <a:blip r:embed="rId7"/>
          <a:srcRect l="0" r="0" t="0" b="0"/>
          <a:stretch/>
        </p:blipFill>
        <p:spPr>
          <a:xfrm>
            <a:off x="984250" y="3184922"/>
            <a:ext cx="1581150" cy="215900"/>
          </a:xfrm>
          <a:prstGeom prst="rect">
            <a:avLst/>
          </a:prstGeom>
        </p:spPr>
      </p:pic>
      <p:sp>
        <p:nvSpPr>
          <p:cNvPr id="17" name="Text 8"/>
          <p:cNvSpPr/>
          <p:nvPr/>
        </p:nvSpPr>
        <p:spPr>
          <a:xfrm>
            <a:off x="4895850" y="3177381"/>
            <a:ext cx="1818259"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6B7280"/>
                </a:solidFill>
                <a:latin typeface="IBM Plex Sans" pitchFamily="34" charset="0"/>
                <a:ea typeface="IBM Plex Sans" pitchFamily="34" charset="-122"/>
                <a:cs typeface="IBM Plex Sans" pitchFamily="34" charset="-120"/>
              </a:rPr>
              <a:t>(3) makespan bound</a:t>
            </a:r>
            <a:endParaRPr lang="en-US" sz="1300" dirty="0"/>
          </a:p>
        </p:txBody>
      </p:sp>
      <p:pic>
        <p:nvPicPr>
          <p:cNvPr id="18" name="Image 7" descr="s_c at least e_p for every predecessor p of c">    </p:cNvPr>
          <p:cNvPicPr>
            <a:picLocks noChangeAspect="1"/>
          </p:cNvPicPr>
          <p:nvPr/>
        </p:nvPicPr>
        <p:blipFill>
          <a:blip r:embed="rId8"/>
          <a:srcRect l="0" r="0" t="0" b="0"/>
          <a:stretch/>
        </p:blipFill>
        <p:spPr>
          <a:xfrm>
            <a:off x="984250" y="3522762"/>
            <a:ext cx="2489200" cy="234950"/>
          </a:xfrm>
          <a:prstGeom prst="rect">
            <a:avLst/>
          </a:prstGeom>
        </p:spPr>
      </p:pic>
      <p:sp>
        <p:nvSpPr>
          <p:cNvPr id="19" name="Text 9"/>
          <p:cNvSpPr/>
          <p:nvPr/>
        </p:nvSpPr>
        <p:spPr>
          <a:xfrm>
            <a:off x="4895850" y="3524647"/>
            <a:ext cx="1818259"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6B7280"/>
                </a:solidFill>
                <a:latin typeface="IBM Plex Sans" pitchFamily="34" charset="0"/>
                <a:ea typeface="IBM Plex Sans" pitchFamily="34" charset="-122"/>
                <a:cs typeface="IBM Plex Sans" pitchFamily="34" charset="-120"/>
              </a:rPr>
              <a:t>(4) dependencies</a:t>
            </a:r>
            <a:endParaRPr lang="en-US" sz="1300" dirty="0"/>
          </a:p>
        </p:txBody>
      </p:sp>
      <p:pic>
        <p:nvPicPr>
          <p:cNvPr id="20" name="Image 8" descr="sum over k of x_c,k equals 1 for all c">    </p:cNvPr>
          <p:cNvPicPr>
            <a:picLocks noChangeAspect="1"/>
          </p:cNvPicPr>
          <p:nvPr/>
        </p:nvPicPr>
        <p:blipFill>
          <a:blip r:embed="rId9"/>
          <a:srcRect l="0" r="0" t="0" b="0"/>
          <a:stretch/>
        </p:blipFill>
        <p:spPr>
          <a:xfrm>
            <a:off x="984250" y="3872012"/>
            <a:ext cx="2032000" cy="495300"/>
          </a:xfrm>
          <a:prstGeom prst="rect">
            <a:avLst/>
          </a:prstGeom>
        </p:spPr>
      </p:pic>
      <p:sp>
        <p:nvSpPr>
          <p:cNvPr id="21" name="Text 10"/>
          <p:cNvSpPr/>
          <p:nvPr/>
        </p:nvSpPr>
        <p:spPr>
          <a:xfrm>
            <a:off x="4895850" y="4004072"/>
            <a:ext cx="1818259"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6B7280"/>
                </a:solidFill>
                <a:latin typeface="IBM Plex Sans" pitchFamily="34" charset="0"/>
                <a:ea typeface="IBM Plex Sans" pitchFamily="34" charset="-122"/>
                <a:cs typeface="IBM Plex Sans" pitchFamily="34" charset="-120"/>
              </a:rPr>
              <a:t>(5) one degree each</a:t>
            </a:r>
            <a:endParaRPr lang="en-US" sz="1300" dirty="0"/>
          </a:p>
        </p:txBody>
      </p:sp>
      <p:pic>
        <p:nvPicPr>
          <p:cNvPr id="22" name="Image 9" descr="sum over k of Mem_c,k times x_c,k at most W for all c">    </p:cNvPr>
          <p:cNvPicPr>
            <a:picLocks noChangeAspect="1"/>
          </p:cNvPicPr>
          <p:nvPr/>
        </p:nvPicPr>
        <p:blipFill>
          <a:blip r:embed="rId10"/>
          <a:srcRect l="0" r="0" t="0" b="0"/>
          <a:stretch/>
        </p:blipFill>
        <p:spPr>
          <a:xfrm>
            <a:off x="984250" y="4481612"/>
            <a:ext cx="3124200" cy="495300"/>
          </a:xfrm>
          <a:prstGeom prst="rect">
            <a:avLst/>
          </a:prstGeom>
        </p:spPr>
      </p:pic>
      <p:sp>
        <p:nvSpPr>
          <p:cNvPr id="23" name="Text 11"/>
          <p:cNvSpPr/>
          <p:nvPr/>
        </p:nvSpPr>
        <p:spPr>
          <a:xfrm>
            <a:off x="4895850" y="4613672"/>
            <a:ext cx="1818259"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6B7280"/>
                </a:solidFill>
                <a:latin typeface="IBM Plex Sans" pitchFamily="34" charset="0"/>
                <a:ea typeface="IBM Plex Sans" pitchFamily="34" charset="-122"/>
                <a:cs typeface="IBM Plex Sans" pitchFamily="34" charset="-120"/>
              </a:rPr>
              <a:t>(6) GPU memory</a:t>
            </a:r>
            <a:endParaRPr lang="en-US" sz="1300" dirty="0"/>
          </a:p>
        </p:txBody>
      </p:sp>
      <p:pic>
        <p:nvPicPr>
          <p:cNvPr id="24" name="Image 10" descr="sum over active cascades and degrees of k times x_c,k at most N at every time t">    </p:cNvPr>
          <p:cNvPicPr>
            <a:picLocks noChangeAspect="1"/>
          </p:cNvPicPr>
          <p:nvPr/>
        </p:nvPicPr>
        <p:blipFill>
          <a:blip r:embed="rId11"/>
          <a:srcRect l="0" r="0" t="0" b="0"/>
          <a:stretch/>
        </p:blipFill>
        <p:spPr>
          <a:xfrm>
            <a:off x="984250" y="5091212"/>
            <a:ext cx="2711450" cy="514350"/>
          </a:xfrm>
          <a:prstGeom prst="rect">
            <a:avLst/>
          </a:prstGeom>
        </p:spPr>
      </p:pic>
      <p:sp>
        <p:nvSpPr>
          <p:cNvPr id="25" name="Text 12"/>
          <p:cNvSpPr/>
          <p:nvPr/>
        </p:nvSpPr>
        <p:spPr>
          <a:xfrm>
            <a:off x="4895850" y="5232797"/>
            <a:ext cx="1818259"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6B7280"/>
                </a:solidFill>
                <a:latin typeface="IBM Plex Sans" pitchFamily="34" charset="0"/>
                <a:ea typeface="IBM Plex Sans" pitchFamily="34" charset="-122"/>
                <a:cs typeface="IBM Plex Sans" pitchFamily="34" charset="-120"/>
              </a:rPr>
              <a:t>(7) GPU budget</a:t>
            </a:r>
            <a:endParaRPr lang="en-US" sz="1300" dirty="0"/>
          </a:p>
        </p:txBody>
      </p:sp>
      <p:sp>
        <p:nvSpPr>
          <p:cNvPr id="26" name="Text 13"/>
          <p:cNvSpPr/>
          <p:nvPr/>
        </p:nvSpPr>
        <p:spPr>
          <a:xfrm>
            <a:off x="7982228" y="1377950"/>
            <a:ext cx="2755344" cy="292100"/>
          </a:xfrm>
          <a:prstGeom prst="rect">
            <a:avLst/>
          </a:prstGeom>
          <a:noFill/>
          <a:ln/>
        </p:spPr>
        <p:txBody>
          <a:bodyPr wrap="square" lIns="0" tIns="0" rIns="0" bIns="0" rtlCol="0" anchor="t">
            <a:normAutofit/>
          </a:bodyPr>
          <a:lstStyle/>
          <a:p>
            <a:pPr algn="ctr" indent="0" marL="0">
              <a:lnSpc>
                <a:spcPts val="2100"/>
              </a:lnSpc>
              <a:buNone/>
            </a:pPr>
            <a:r>
              <a:rPr lang="en-US" sz="1500" b="1" dirty="0">
                <a:solidFill>
                  <a:srgbClr val="C62828"/>
                </a:solidFill>
                <a:latin typeface="Montserrat" pitchFamily="34" charset="0"/>
                <a:ea typeface="Montserrat" pitchFamily="34" charset="-122"/>
                <a:cs typeface="Montserrat" pitchFamily="34" charset="-120"/>
              </a:rPr>
              <a:t>NP-hard → anytime GA</a:t>
            </a:r>
            <a:endParaRPr lang="en-US" sz="1500" dirty="0"/>
          </a:p>
        </p:txBody>
      </p:sp>
      <p:sp>
        <p:nvSpPr>
          <p:cNvPr id="27" name="Text 14"/>
          <p:cNvSpPr/>
          <p:nvPr/>
        </p:nvSpPr>
        <p:spPr>
          <a:xfrm>
            <a:off x="7397750" y="1739900"/>
            <a:ext cx="3924300" cy="533400"/>
          </a:xfrm>
          <a:prstGeom prst="roundRect">
            <a:avLst>
              <a:gd name="adj" fmla="val 17857"/>
            </a:avLst>
          </a:prstGeom>
          <a:solidFill>
            <a:srgbClr val="FBF3DE"/>
          </a:solidFill>
          <a:ln w="12700">
            <a:solidFill>
              <a:srgbClr val="D9A93A"/>
            </a:solidFill>
            <a:prstDash val="solid"/>
          </a:ln>
        </p:spPr>
        <p:txBody>
          <a:bodyPr wrap="square" lIns="50588" tIns="105452" rIns="50588" bIns="80052" rtlCol="0" anchor="t">
            <a:normAutofit/>
          </a:bodyPr>
          <a:lstStyle/>
          <a:p>
            <a:pPr algn="ctr" indent="0" marL="0">
              <a:lnSpc>
                <a:spcPts val="2100"/>
              </a:lnSpc>
              <a:buNone/>
            </a:pPr>
            <a:r>
              <a:rPr lang="en-US" sz="1500" b="1" dirty="0">
                <a:solidFill>
                  <a:srgbClr val="1F2A37"/>
                </a:solidFill>
                <a:latin typeface="IBM Plex Sans" pitchFamily="34" charset="0"/>
                <a:ea typeface="IBM Plex Sans" pitchFamily="34" charset="-122"/>
                <a:cs typeface="IBM Plex Sans" pitchFamily="34" charset="-120"/>
              </a:rPr>
              <a:t>Chromosome:</a:t>
            </a:r>
            <a:r>
              <a:rPr lang="en-US" sz="1500" dirty="0">
                <a:solidFill>
                  <a:srgbClr val="1F2A37"/>
                </a:solidFill>
                <a:latin typeface="IBM Plex Sans" pitchFamily="34" charset="0"/>
                <a:ea typeface="IBM Plex Sans" pitchFamily="34" charset="-122"/>
                <a:cs typeface="IBM Plex Sans" pitchFamily="34" charset="-120"/>
              </a:rPr>
              <a:t> a degree per cascade</a:t>
            </a:r>
            <a:endParaRPr lang="en-US" sz="1500" dirty="0"/>
          </a:p>
        </p:txBody>
      </p:sp>
      <p:pic>
        <p:nvPicPr>
          <p:cNvPr id="28" name="Image 11" descr="arrow-down">    </p:cNvPr>
          <p:cNvPicPr>
            <a:picLocks noChangeAspect="1"/>
          </p:cNvPicPr>
          <p:nvPr/>
        </p:nvPicPr>
        <p:blipFill>
          <a:blip r:embed="rId12"/>
          <a:srcRect l="0" r="0" t="0" b="0"/>
          <a:stretch/>
        </p:blipFill>
        <p:spPr>
          <a:xfrm>
            <a:off x="9271000" y="2368550"/>
            <a:ext cx="177800" cy="228600"/>
          </a:xfrm>
          <a:prstGeom prst="rect">
            <a:avLst/>
          </a:prstGeom>
        </p:spPr>
      </p:pic>
      <p:sp>
        <p:nvSpPr>
          <p:cNvPr id="29" name="Text 15"/>
          <p:cNvSpPr/>
          <p:nvPr/>
        </p:nvSpPr>
        <p:spPr>
          <a:xfrm>
            <a:off x="7397750" y="2692400"/>
            <a:ext cx="3924300" cy="800100"/>
          </a:xfrm>
          <a:prstGeom prst="roundRect">
            <a:avLst>
              <a:gd name="adj" fmla="val 11905"/>
            </a:avLst>
          </a:prstGeom>
          <a:solidFill>
            <a:srgbClr val="FBF3DE"/>
          </a:solidFill>
          <a:ln w="12700">
            <a:solidFill>
              <a:srgbClr val="D9A93A"/>
            </a:solidFill>
            <a:prstDash val="solid"/>
          </a:ln>
        </p:spPr>
        <p:txBody>
          <a:bodyPr wrap="square" lIns="50588" tIns="105452" rIns="50588" bIns="80052" rtlCol="0" anchor="t">
            <a:normAutofit/>
          </a:bodyPr>
          <a:lstStyle/>
          <a:p>
            <a:pPr algn="ctr" indent="0" marL="0">
              <a:lnSpc>
                <a:spcPts val="2100"/>
              </a:lnSpc>
              <a:buNone/>
            </a:pPr>
            <a:r>
              <a:rPr lang="en-US" sz="1500" b="1" dirty="0">
                <a:solidFill>
                  <a:srgbClr val="1F2A37"/>
                </a:solidFill>
                <a:latin typeface="IBM Plex Sans" pitchFamily="34" charset="0"/>
                <a:ea typeface="IBM Plex Sans" pitchFamily="34" charset="-122"/>
                <a:cs typeface="IBM Plex Sans" pitchFamily="34" charset="-120"/>
              </a:rPr>
              <a:t>Fitness:</a:t>
            </a:r>
            <a:r>
              <a:rPr lang="en-US" sz="1500" dirty="0">
                <a:solidFill>
                  <a:srgbClr val="1F2A37"/>
                </a:solidFill>
                <a:latin typeface="IBM Plex Sans" pitchFamily="34" charset="0"/>
                <a:ea typeface="IBM Plex Sans" pitchFamily="34" charset="-122"/>
                <a:cs typeface="IBM Plex Sans" pitchFamily="34" charset="-120"/>
              </a:rPr>
              <a:t> critical-path list scheduler → makespan</a:t>
            </a:r>
            <a:endParaRPr lang="en-US" sz="1500" dirty="0"/>
          </a:p>
        </p:txBody>
      </p:sp>
      <p:pic>
        <p:nvPicPr>
          <p:cNvPr id="30" name="Image 12" descr="arrow-down">    </p:cNvPr>
          <p:cNvPicPr>
            <a:picLocks noChangeAspect="1"/>
          </p:cNvPicPr>
          <p:nvPr/>
        </p:nvPicPr>
        <p:blipFill>
          <a:blip r:embed="rId13"/>
          <a:srcRect l="0" r="0" t="0" b="0"/>
          <a:stretch/>
        </p:blipFill>
        <p:spPr>
          <a:xfrm>
            <a:off x="9271000" y="3587750"/>
            <a:ext cx="177800" cy="228600"/>
          </a:xfrm>
          <a:prstGeom prst="rect">
            <a:avLst/>
          </a:prstGeom>
        </p:spPr>
      </p:pic>
      <p:sp>
        <p:nvSpPr>
          <p:cNvPr id="31" name="Text 16"/>
          <p:cNvSpPr/>
          <p:nvPr/>
        </p:nvSpPr>
        <p:spPr>
          <a:xfrm>
            <a:off x="7397750" y="3911600"/>
            <a:ext cx="3924300" cy="533400"/>
          </a:xfrm>
          <a:prstGeom prst="roundRect">
            <a:avLst>
              <a:gd name="adj" fmla="val 17857"/>
            </a:avLst>
          </a:prstGeom>
          <a:solidFill>
            <a:srgbClr val="FBF3DE"/>
          </a:solidFill>
          <a:ln w="12700">
            <a:solidFill>
              <a:srgbClr val="D9A93A"/>
            </a:solidFill>
            <a:prstDash val="solid"/>
          </a:ln>
        </p:spPr>
        <p:txBody>
          <a:bodyPr wrap="square" lIns="50588" tIns="105452" rIns="50588" bIns="80052" rtlCol="0" anchor="t">
            <a:normAutofit/>
          </a:bodyPr>
          <a:lstStyle/>
          <a:p>
            <a:pPr algn="ctr" indent="0" marL="0">
              <a:lnSpc>
                <a:spcPts val="2100"/>
              </a:lnSpc>
              <a:buNone/>
            </a:pPr>
            <a:r>
              <a:rPr lang="en-US" sz="1500" b="1" dirty="0">
                <a:solidFill>
                  <a:srgbClr val="1F2A37"/>
                </a:solidFill>
                <a:latin typeface="IBM Plex Sans" pitchFamily="34" charset="0"/>
                <a:ea typeface="IBM Plex Sans" pitchFamily="34" charset="-122"/>
                <a:cs typeface="IBM Plex Sans" pitchFamily="34" charset="-120"/>
              </a:rPr>
              <a:t>Evolve:</a:t>
            </a:r>
            <a:r>
              <a:rPr lang="en-US" sz="1500" dirty="0">
                <a:solidFill>
                  <a:srgbClr val="1F2A37"/>
                </a:solidFill>
                <a:latin typeface="IBM Plex Sans" pitchFamily="34" charset="0"/>
                <a:ea typeface="IBM Plex Sans" pitchFamily="34" charset="-122"/>
                <a:cs typeface="IBM Plex Sans" pitchFamily="34" charset="-120"/>
              </a:rPr>
              <a:t> elitism, crossover, mutation</a:t>
            </a:r>
            <a:endParaRPr lang="en-US" sz="1500" dirty="0"/>
          </a:p>
        </p:txBody>
      </p:sp>
      <p:pic>
        <p:nvPicPr>
          <p:cNvPr id="32" name="Image 13" descr="arrow-down">    </p:cNvPr>
          <p:cNvPicPr>
            <a:picLocks noChangeAspect="1"/>
          </p:cNvPicPr>
          <p:nvPr/>
        </p:nvPicPr>
        <p:blipFill>
          <a:blip r:embed="rId14"/>
          <a:srcRect l="0" r="0" t="0" b="0"/>
          <a:stretch/>
        </p:blipFill>
        <p:spPr>
          <a:xfrm>
            <a:off x="9271000" y="4540250"/>
            <a:ext cx="177800" cy="228600"/>
          </a:xfrm>
          <a:prstGeom prst="rect">
            <a:avLst/>
          </a:prstGeom>
        </p:spPr>
      </p:pic>
      <p:sp>
        <p:nvSpPr>
          <p:cNvPr id="33" name="Text 17"/>
          <p:cNvSpPr/>
          <p:nvPr/>
        </p:nvSpPr>
        <p:spPr>
          <a:xfrm>
            <a:off x="7397750" y="4864100"/>
            <a:ext cx="3924300" cy="533400"/>
          </a:xfrm>
          <a:prstGeom prst="roundRect">
            <a:avLst>
              <a:gd name="adj" fmla="val 17857"/>
            </a:avLst>
          </a:prstGeom>
          <a:solidFill>
            <a:srgbClr val="E4F3E1"/>
          </a:solidFill>
          <a:ln w="12700">
            <a:solidFill>
              <a:srgbClr val="5FA347"/>
            </a:solidFill>
            <a:prstDash val="solid"/>
          </a:ln>
        </p:spPr>
        <p:txBody>
          <a:bodyPr wrap="square" lIns="50588" tIns="105452" rIns="50588" bIns="80052" rtlCol="0" anchor="t">
            <a:normAutofit/>
          </a:bodyPr>
          <a:lstStyle/>
          <a:p>
            <a:pPr algn="ctr" indent="0" marL="0">
              <a:lnSpc>
                <a:spcPts val="2100"/>
              </a:lnSpc>
              <a:buNone/>
            </a:pPr>
            <a:r>
              <a:rPr lang="en-US" sz="1500" b="1" dirty="0">
                <a:solidFill>
                  <a:srgbClr val="1F2A37"/>
                </a:solidFill>
                <a:latin typeface="IBM Plex Sans" pitchFamily="34" charset="0"/>
                <a:ea typeface="IBM Plex Sans" pitchFamily="34" charset="-122"/>
                <a:cs typeface="IBM Plex Sans" pitchFamily="34" charset="-120"/>
              </a:rPr>
              <a:t>Anytime:</a:t>
            </a:r>
            <a:r>
              <a:rPr lang="en-US" sz="1500" dirty="0">
                <a:solidFill>
                  <a:srgbClr val="1F2A37"/>
                </a:solidFill>
                <a:latin typeface="IBM Plex Sans" pitchFamily="34" charset="0"/>
                <a:ea typeface="IBM Plex Sans" pitchFamily="34" charset="-122"/>
                <a:cs typeface="IBM Plex Sans" pitchFamily="34" charset="-120"/>
              </a:rPr>
              <a:t> keep the best plan so far</a:t>
            </a:r>
            <a:endParaRPr lang="en-US" sz="1500" dirty="0"/>
          </a:p>
        </p:txBody>
      </p:sp>
      <p:sp>
        <p:nvSpPr>
          <p:cNvPr id="34" name="Text 18"/>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18</a:t>
            </a:r>
            <a:endParaRPr lang="en-US" sz="1300" dirty="0"/>
          </a:p>
        </p:txBody>
      </p:sp>
      <p:sp>
        <p:nvSpPr>
          <p:cNvPr id="35" name="Text 19"/>
          <p:cNvSpPr/>
          <p:nvPr/>
        </p:nvSpPr>
        <p:spPr>
          <a:xfrm>
            <a:off x="711200" y="63906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More details: §IV-B, Table I and Algorithm 1 in the paper</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Planner:</a:t>
            </a:r>
            <a:r>
              <a:rPr lang="en-US" sz="3000" b="0" i="0" dirty="0">
                <a:solidFill>
                  <a:srgbClr val="0E4C92"/>
                </a:solidFill>
                <a:latin typeface="Montserrat" pitchFamily="34" charset="0"/>
                <a:ea typeface="Montserrat" pitchFamily="34" charset="-122"/>
                <a:cs typeface="Montserrat" pitchFamily="34" charset="-120"/>
              </a:rPr>
              <a:t> Cost Models &amp; Profiling</a:t>
            </a:r>
            <a:endParaRPr lang="en-US" sz="3000" dirty="0"/>
          </a:p>
        </p:txBody>
      </p:sp>
      <p:sp>
        <p:nvSpPr>
          <p:cNvPr id="3" name="Shape 1"/>
          <p:cNvSpPr/>
          <p:nvPr/>
        </p:nvSpPr>
        <p:spPr>
          <a:xfrm>
            <a:off x="720725" y="1158875"/>
            <a:ext cx="2865934" cy="3196332"/>
          </a:xfrm>
          <a:prstGeom prst="roundRect">
            <a:avLst>
              <a:gd name="adj" fmla="val 4985"/>
            </a:avLst>
          </a:prstGeom>
          <a:solidFill>
            <a:srgbClr val="FBF3DE"/>
          </a:solidFill>
          <a:ln w="19050">
            <a:solidFill>
              <a:srgbClr val="D9A93A"/>
            </a:solidFill>
            <a:prstDash val="solid"/>
          </a:ln>
        </p:spPr>
      </p:sp>
      <p:sp>
        <p:nvSpPr>
          <p:cNvPr id="4" name="Text 2"/>
          <p:cNvSpPr/>
          <p:nvPr/>
        </p:nvSpPr>
        <p:spPr>
          <a:xfrm>
            <a:off x="933450" y="1371600"/>
            <a:ext cx="2513698"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7A5608"/>
                </a:solidFill>
                <a:latin typeface="Montserrat" pitchFamily="34" charset="0"/>
                <a:ea typeface="Montserrat" pitchFamily="34" charset="-122"/>
                <a:cs typeface="Montserrat" pitchFamily="34" charset="-120"/>
              </a:rPr>
              <a:t>VAE</a:t>
            </a:r>
            <a:endParaRPr lang="en-US" sz="1800" dirty="0"/>
          </a:p>
        </p:txBody>
      </p:sp>
      <p:sp>
        <p:nvSpPr>
          <p:cNvPr id="5" name="Text 3"/>
          <p:cNvSpPr/>
          <p:nvPr/>
        </p:nvSpPr>
        <p:spPr>
          <a:xfrm>
            <a:off x="933450" y="1760141"/>
            <a:ext cx="2513698" cy="651470"/>
          </a:xfrm>
          <a:prstGeom prst="rect">
            <a:avLst/>
          </a:prstGeom>
          <a:noFill/>
          <a:ln/>
        </p:spPr>
        <p:txBody>
          <a:bodyPr wrap="square" lIns="0" tIns="0" rIns="0" bIns="0" rtlCol="0" anchor="t">
            <a:normAutofit/>
          </a:bodyPr>
          <a:lstStyle/>
          <a:p>
            <a:pPr algn="l" indent="0" marL="0">
              <a:lnSpc>
                <a:spcPts val="2465"/>
              </a:lnSpc>
              <a:buNone/>
            </a:pPr>
            <a:r>
              <a:rPr lang="en-US" sz="1700" dirty="0">
                <a:solidFill>
                  <a:srgbClr val="1F2A37"/>
                </a:solidFill>
                <a:latin typeface="IBM Plex Sans" pitchFamily="34" charset="0"/>
                <a:ea typeface="IBM Plex Sans" pitchFamily="34" charset="-122"/>
                <a:cs typeface="IBM Plex Sans" pitchFamily="34" charset="-120"/>
              </a:rPr>
              <a:t>Tile-parallel to avoid OOM</a:t>
            </a:r>
            <a:endParaRPr lang="en-US" sz="1700" dirty="0"/>
          </a:p>
        </p:txBody>
      </p:sp>
      <p:sp>
        <p:nvSpPr>
          <p:cNvPr id="6" name="Text 4"/>
          <p:cNvSpPr/>
          <p:nvPr/>
        </p:nvSpPr>
        <p:spPr>
          <a:xfrm>
            <a:off x="933450" y="2500511"/>
            <a:ext cx="2513698" cy="881459"/>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4B5563"/>
                </a:solidFill>
                <a:latin typeface="IBM Plex Sans" pitchFamily="34" charset="0"/>
                <a:ea typeface="IBM Plex Sans" pitchFamily="34" charset="-122"/>
                <a:cs typeface="IBM Plex Sans" pitchFamily="34" charset="-120"/>
              </a:rPr>
              <a:t>Simulate base tiles round-robin on </a:t>
            </a:r>
            <a:r>
              <a:rPr lang="en-US" sz="1550" i="1" dirty="0">
                <a:solidFill>
                  <a:srgbClr val="4B5563"/>
                </a:solidFill>
                <a:latin typeface="IBM Plex Sans" pitchFamily="34" charset="0"/>
                <a:ea typeface="IBM Plex Sans" pitchFamily="34" charset="-122"/>
                <a:cs typeface="IBM Plex Sans" pitchFamily="34" charset="-120"/>
              </a:rPr>
              <a:t>k</a:t>
            </a:r>
            <a:r>
              <a:rPr lang="en-US" sz="1550" dirty="0">
                <a:solidFill>
                  <a:srgbClr val="4B5563"/>
                </a:solidFill>
                <a:latin typeface="IBM Plex Sans" pitchFamily="34" charset="0"/>
                <a:ea typeface="IBM Plex Sans" pitchFamily="34" charset="-122"/>
                <a:cs typeface="IBM Plex Sans" pitchFamily="34" charset="-120"/>
              </a:rPr>
              <a:t> GPUs; latency = slowest GPU</a:t>
            </a:r>
            <a:endParaRPr lang="en-US" sz="1550" dirty="0"/>
          </a:p>
        </p:txBody>
      </p:sp>
      <p:sp>
        <p:nvSpPr>
          <p:cNvPr id="7" name="Text 5"/>
          <p:cNvSpPr/>
          <p:nvPr/>
        </p:nvSpPr>
        <p:spPr>
          <a:xfrm>
            <a:off x="933450" y="3470870"/>
            <a:ext cx="2513698" cy="596106"/>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4B5563"/>
                </a:solidFill>
                <a:latin typeface="IBM Plex Sans" pitchFamily="34" charset="0"/>
                <a:ea typeface="IBM Plex Sans" pitchFamily="34" charset="-122"/>
                <a:cs typeface="IBM Plex Sans" pitchFamily="34" charset="-120"/>
              </a:rPr>
              <a:t>Per tile: linear model + XGBoost residual</a:t>
            </a:r>
            <a:endParaRPr lang="en-US" sz="1550" dirty="0"/>
          </a:p>
        </p:txBody>
      </p:sp>
      <p:sp>
        <p:nvSpPr>
          <p:cNvPr id="8" name="Shape 6"/>
          <p:cNvSpPr/>
          <p:nvPr/>
        </p:nvSpPr>
        <p:spPr>
          <a:xfrm>
            <a:off x="3808909" y="1158875"/>
            <a:ext cx="4574183" cy="3196332"/>
          </a:xfrm>
          <a:prstGeom prst="roundRect">
            <a:avLst>
              <a:gd name="adj" fmla="val 4470"/>
            </a:avLst>
          </a:prstGeom>
          <a:solidFill>
            <a:srgbClr val="EAF2FB"/>
          </a:solidFill>
          <a:ln w="19050">
            <a:solidFill>
              <a:srgbClr val="5B8FD0"/>
            </a:solidFill>
            <a:prstDash val="solid"/>
          </a:ln>
        </p:spPr>
      </p:sp>
      <p:sp>
        <p:nvSpPr>
          <p:cNvPr id="9" name="Text 7"/>
          <p:cNvSpPr/>
          <p:nvPr/>
        </p:nvSpPr>
        <p:spPr>
          <a:xfrm>
            <a:off x="4021634" y="1371600"/>
            <a:ext cx="4273195"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E4C92"/>
                </a:solidFill>
                <a:latin typeface="Montserrat" pitchFamily="34" charset="0"/>
                <a:ea typeface="Montserrat" pitchFamily="34" charset="-122"/>
                <a:cs typeface="Montserrat" pitchFamily="34" charset="-120"/>
              </a:rPr>
              <a:t>DiT</a:t>
            </a:r>
            <a:endParaRPr lang="en-US" sz="1800" dirty="0"/>
          </a:p>
        </p:txBody>
      </p:sp>
      <p:sp>
        <p:nvSpPr>
          <p:cNvPr id="10" name="Text 8"/>
          <p:cNvSpPr/>
          <p:nvPr/>
        </p:nvSpPr>
        <p:spPr>
          <a:xfrm>
            <a:off x="4021634" y="1760141"/>
            <a:ext cx="4273195" cy="338435"/>
          </a:xfrm>
          <a:prstGeom prst="rect">
            <a:avLst/>
          </a:prstGeom>
          <a:noFill/>
          <a:ln/>
        </p:spPr>
        <p:txBody>
          <a:bodyPr wrap="square" lIns="0" tIns="0" rIns="0" bIns="0" rtlCol="0" anchor="t">
            <a:normAutofit/>
          </a:bodyPr>
          <a:lstStyle/>
          <a:p>
            <a:pPr algn="l" indent="0" marL="0">
              <a:lnSpc>
                <a:spcPts val="2465"/>
              </a:lnSpc>
              <a:buNone/>
            </a:pPr>
            <a:r>
              <a:rPr lang="en-US" sz="1700" dirty="0">
                <a:solidFill>
                  <a:srgbClr val="1F2A37"/>
                </a:solidFill>
                <a:latin typeface="IBM Plex Sans" pitchFamily="34" charset="0"/>
                <a:ea typeface="IBM Plex Sans" pitchFamily="34" charset="-122"/>
                <a:cs typeface="IBM Plex Sans" pitchFamily="34" charset="-120"/>
              </a:rPr>
              <a:t>Batch </a:t>
            </a:r>
            <a:r>
              <a:rPr lang="en-US" sz="1700" i="1" dirty="0">
                <a:solidFill>
                  <a:srgbClr val="1F2A37"/>
                </a:solidFill>
                <a:latin typeface="IBM Plex Sans" pitchFamily="34" charset="0"/>
                <a:ea typeface="IBM Plex Sans" pitchFamily="34" charset="-122"/>
                <a:cs typeface="IBM Plex Sans" pitchFamily="34" charset="-120"/>
              </a:rPr>
              <a:t>B</a:t>
            </a:r>
            <a:r>
              <a:rPr lang="en-US" sz="1700" dirty="0">
                <a:solidFill>
                  <a:srgbClr val="1F2A37"/>
                </a:solidFill>
                <a:latin typeface="IBM Plex Sans" pitchFamily="34" charset="0"/>
                <a:ea typeface="IBM Plex Sans" pitchFamily="34" charset="-122"/>
                <a:cs typeface="IBM Plex Sans" pitchFamily="34" charset="-120"/>
              </a:rPr>
              <a:t>, length </a:t>
            </a:r>
            <a:r>
              <a:rPr lang="en-US" sz="1700" i="1" dirty="0">
                <a:solidFill>
                  <a:srgbClr val="1F2A37"/>
                </a:solidFill>
                <a:latin typeface="IBM Plex Sans" pitchFamily="34" charset="0"/>
                <a:ea typeface="IBM Plex Sans" pitchFamily="34" charset="-122"/>
                <a:cs typeface="IBM Plex Sans" pitchFamily="34" charset="-120"/>
              </a:rPr>
              <a:t>S</a:t>
            </a:r>
            <a:r>
              <a:rPr lang="en-US" sz="1700" dirty="0">
                <a:solidFill>
                  <a:srgbClr val="1F2A37"/>
                </a:solidFill>
                <a:latin typeface="IBM Plex Sans" pitchFamily="34" charset="0"/>
                <a:ea typeface="IBM Plex Sans" pitchFamily="34" charset="-122"/>
                <a:cs typeface="IBM Plex Sans" pitchFamily="34" charset="-120"/>
              </a:rPr>
              <a:t>, degree </a:t>
            </a:r>
            <a:r>
              <a:rPr lang="en-US" sz="1700" i="1" dirty="0">
                <a:solidFill>
                  <a:srgbClr val="1F2A37"/>
                </a:solidFill>
                <a:latin typeface="IBM Plex Sans" pitchFamily="34" charset="0"/>
                <a:ea typeface="IBM Plex Sans" pitchFamily="34" charset="-122"/>
                <a:cs typeface="IBM Plex Sans" pitchFamily="34" charset="-120"/>
              </a:rPr>
              <a:t>k</a:t>
            </a:r>
            <a:endParaRPr lang="en-US" sz="1700" dirty="0"/>
          </a:p>
        </p:txBody>
      </p:sp>
      <p:sp>
        <p:nvSpPr>
          <p:cNvPr id="11" name="Shape 9"/>
          <p:cNvSpPr/>
          <p:nvPr/>
        </p:nvSpPr>
        <p:spPr>
          <a:xfrm>
            <a:off x="4021634" y="2187476"/>
            <a:ext cx="4148733" cy="1270000"/>
          </a:xfrm>
          <a:prstGeom prst="roundRect">
            <a:avLst>
              <a:gd name="adj" fmla="val 6000"/>
            </a:avLst>
          </a:prstGeom>
          <a:solidFill>
            <a:srgbClr val="FDFDFB"/>
          </a:solidFill>
          <a:ln/>
        </p:spPr>
      </p:sp>
      <p:pic>
        <p:nvPicPr>
          <p:cNvPr id="12" name="Image 0" descr="Mem_DiT(B,S,k) = Mem_states + B S Mem_token / k">    </p:cNvPr>
          <p:cNvPicPr>
            <a:picLocks noChangeAspect="1"/>
          </p:cNvPicPr>
          <p:nvPr/>
        </p:nvPicPr>
        <p:blipFill>
          <a:blip r:embed="rId1"/>
          <a:srcRect l="0" r="0" t="0" b="0"/>
          <a:stretch/>
        </p:blipFill>
        <p:spPr>
          <a:xfrm>
            <a:off x="4161334" y="2327176"/>
            <a:ext cx="3733800" cy="387350"/>
          </a:xfrm>
          <a:prstGeom prst="rect">
            <a:avLst/>
          </a:prstGeom>
        </p:spPr>
      </p:pic>
      <p:pic>
        <p:nvPicPr>
          <p:cNvPr id="13" name="Image 1" descr="L_DiT(B,S,k) = (alpha1 B S + alpha2 B S^2)/k + V_comm / BW_eff(k)">    </p:cNvPr>
          <p:cNvPicPr>
            <a:picLocks noChangeAspect="1"/>
          </p:cNvPicPr>
          <p:nvPr/>
        </p:nvPicPr>
        <p:blipFill>
          <a:blip r:embed="rId2"/>
          <a:srcRect l="0" r="0" t="0" b="0"/>
          <a:stretch/>
        </p:blipFill>
        <p:spPr>
          <a:xfrm>
            <a:off x="4161334" y="2854226"/>
            <a:ext cx="4025900" cy="463550"/>
          </a:xfrm>
          <a:prstGeom prst="rect">
            <a:avLst/>
          </a:prstGeom>
        </p:spPr>
      </p:pic>
      <p:sp>
        <p:nvSpPr>
          <p:cNvPr id="14" name="Text 10"/>
          <p:cNvSpPr/>
          <p:nvPr/>
        </p:nvSpPr>
        <p:spPr>
          <a:xfrm>
            <a:off x="4021634" y="3571776"/>
            <a:ext cx="4273195" cy="596106"/>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4B5563"/>
                </a:solidFill>
                <a:latin typeface="IBM Plex Sans" pitchFamily="34" charset="0"/>
                <a:ea typeface="IBM Plex Sans" pitchFamily="34" charset="-122"/>
                <a:cs typeface="IBM Plex Sans" pitchFamily="34" charset="-120"/>
              </a:rPr>
              <a:t>Attention grows with </a:t>
            </a:r>
            <a:r>
              <a:rPr lang="en-US" sz="1550" i="1" dirty="0">
                <a:solidFill>
                  <a:srgbClr val="4B5563"/>
                </a:solidFill>
                <a:latin typeface="IBM Plex Sans" pitchFamily="34" charset="0"/>
                <a:ea typeface="IBM Plex Sans" pitchFamily="34" charset="-122"/>
                <a:cs typeface="IBM Plex Sans" pitchFamily="34" charset="-120"/>
              </a:rPr>
              <a:t>B</a:t>
            </a:r>
            <a:r>
              <a:rPr lang="en-US" sz="1550" dirty="0">
                <a:solidFill>
                  <a:srgbClr val="4B5563"/>
                </a:solidFill>
                <a:latin typeface="IBM Plex Sans" pitchFamily="34" charset="0"/>
                <a:ea typeface="IBM Plex Sans" pitchFamily="34" charset="-122"/>
                <a:cs typeface="IBM Plex Sans" pitchFamily="34" charset="-120"/>
              </a:rPr>
              <a:t>·</a:t>
            </a:r>
            <a:r>
              <a:rPr lang="en-US" sz="1550" i="1" dirty="0">
                <a:solidFill>
                  <a:srgbClr val="4B5563"/>
                </a:solidFill>
                <a:latin typeface="IBM Plex Sans" pitchFamily="34" charset="0"/>
                <a:ea typeface="IBM Plex Sans" pitchFamily="34" charset="-122"/>
                <a:cs typeface="IBM Plex Sans" pitchFamily="34" charset="-120"/>
              </a:rPr>
              <a:t>S</a:t>
            </a:r>
            <a:r>
              <a:rPr lang="en-US" sz="1550" dirty="0">
                <a:solidFill>
                  <a:srgbClr val="4B5563"/>
                </a:solidFill>
                <a:latin typeface="IBM Plex Sans" pitchFamily="34" charset="0"/>
                <a:ea typeface="IBM Plex Sans" pitchFamily="34" charset="-122"/>
                <a:cs typeface="IBM Plex Sans" pitchFamily="34" charset="-120"/>
              </a:rPr>
              <a:t>²; bandwidth depends on intra- vs. inter-node</a:t>
            </a:r>
            <a:endParaRPr lang="en-US" sz="1550" dirty="0"/>
          </a:p>
        </p:txBody>
      </p:sp>
      <p:sp>
        <p:nvSpPr>
          <p:cNvPr id="15" name="Shape 11"/>
          <p:cNvSpPr/>
          <p:nvPr/>
        </p:nvSpPr>
        <p:spPr>
          <a:xfrm>
            <a:off x="8605341" y="1158875"/>
            <a:ext cx="2865934" cy="3196332"/>
          </a:xfrm>
          <a:prstGeom prst="roundRect">
            <a:avLst>
              <a:gd name="adj" fmla="val 4985"/>
            </a:avLst>
          </a:prstGeom>
          <a:solidFill>
            <a:srgbClr val="E4F3E1"/>
          </a:solidFill>
          <a:ln w="19050">
            <a:solidFill>
              <a:srgbClr val="5FA347"/>
            </a:solidFill>
            <a:prstDash val="solid"/>
          </a:ln>
        </p:spPr>
      </p:sp>
      <p:sp>
        <p:nvSpPr>
          <p:cNvPr id="16" name="Text 12"/>
          <p:cNvSpPr/>
          <p:nvPr/>
        </p:nvSpPr>
        <p:spPr>
          <a:xfrm>
            <a:off x="8818066" y="1371600"/>
            <a:ext cx="2513698"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F6B22"/>
                </a:solidFill>
                <a:latin typeface="Montserrat" pitchFamily="34" charset="0"/>
                <a:ea typeface="Montserrat" pitchFamily="34" charset="-122"/>
                <a:cs typeface="Montserrat" pitchFamily="34" charset="-120"/>
              </a:rPr>
              <a:t>Profiling</a:t>
            </a:r>
            <a:endParaRPr lang="en-US" sz="1800" dirty="0"/>
          </a:p>
        </p:txBody>
      </p:sp>
      <p:sp>
        <p:nvSpPr>
          <p:cNvPr id="17" name="Text 13"/>
          <p:cNvSpPr/>
          <p:nvPr/>
        </p:nvSpPr>
        <p:spPr>
          <a:xfrm>
            <a:off x="8818066" y="1760141"/>
            <a:ext cx="2513698" cy="444500"/>
          </a:xfrm>
          <a:prstGeom prst="rect">
            <a:avLst/>
          </a:prstGeom>
          <a:noFill/>
          <a:ln/>
        </p:spPr>
        <p:txBody>
          <a:bodyPr wrap="square" lIns="0" tIns="0" rIns="0" bIns="0" rtlCol="0" anchor="t">
            <a:normAutofit/>
          </a:bodyPr>
          <a:lstStyle/>
          <a:p>
            <a:pPr algn="l" indent="0" marL="0">
              <a:lnSpc>
                <a:spcPts val="3300"/>
              </a:lnSpc>
              <a:buNone/>
            </a:pPr>
            <a:r>
              <a:rPr lang="en-US" sz="3000" b="1" dirty="0">
                <a:solidFill>
                  <a:srgbClr val="2F6B22"/>
                </a:solidFill>
                <a:latin typeface="Montserrat" pitchFamily="34" charset="0"/>
                <a:ea typeface="Montserrat" pitchFamily="34" charset="-122"/>
                <a:cs typeface="Montserrat" pitchFamily="34" charset="-120"/>
              </a:rPr>
              <a:t>≈15 min</a:t>
            </a:r>
            <a:endParaRPr lang="en-US" sz="3000" dirty="0"/>
          </a:p>
        </p:txBody>
      </p:sp>
      <p:sp>
        <p:nvSpPr>
          <p:cNvPr id="18" name="Text 14"/>
          <p:cNvSpPr/>
          <p:nvPr/>
        </p:nvSpPr>
        <p:spPr>
          <a:xfrm>
            <a:off x="8818066" y="2293541"/>
            <a:ext cx="2513698" cy="881459"/>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4B5563"/>
                </a:solidFill>
                <a:latin typeface="IBM Plex Sans" pitchFamily="34" charset="0"/>
                <a:ea typeface="IBM Plex Sans" pitchFamily="34" charset="-122"/>
                <a:cs typeface="IBM Plex Sans" pitchFamily="34" charset="-120"/>
              </a:rPr>
              <a:t>1,302 profiles cover HunyuanVideo's 3 stages, once offline</a:t>
            </a:r>
            <a:endParaRPr lang="en-US" sz="1550" dirty="0"/>
          </a:p>
        </p:txBody>
      </p:sp>
      <p:sp>
        <p:nvSpPr>
          <p:cNvPr id="19" name="Text 15"/>
          <p:cNvSpPr/>
          <p:nvPr/>
        </p:nvSpPr>
        <p:spPr>
          <a:xfrm>
            <a:off x="8818066" y="3263900"/>
            <a:ext cx="2513698" cy="596106"/>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4B5563"/>
                </a:solidFill>
                <a:latin typeface="IBM Plex Sans" pitchFamily="34" charset="0"/>
                <a:ea typeface="IBM Plex Sans" pitchFamily="34" charset="-122"/>
                <a:cs typeface="IBM Plex Sans" pitchFamily="34" charset="-120"/>
              </a:rPr>
              <a:t>Cheap thanks to </a:t>
            </a:r>
            <a:r>
              <a:rPr lang="en-US" sz="1550" b="1" dirty="0">
                <a:solidFill>
                  <a:srgbClr val="4B5563"/>
                </a:solidFill>
                <a:latin typeface="IBM Plex Sans" pitchFamily="34" charset="0"/>
                <a:ea typeface="IBM Plex Sans" pitchFamily="34" charset="-122"/>
                <a:cs typeface="IBM Plex Sans" pitchFamily="34" charset="-120"/>
              </a:rPr>
              <a:t>discrete</a:t>
            </a:r>
            <a:r>
              <a:rPr lang="en-US" sz="1550" dirty="0">
                <a:solidFill>
                  <a:srgbClr val="4B5563"/>
                </a:solidFill>
                <a:latin typeface="IBM Plex Sans" pitchFamily="34" charset="0"/>
                <a:ea typeface="IBM Plex Sans" pitchFamily="34" charset="-122"/>
                <a:cs typeface="IBM Plex Sans" pitchFamily="34" charset="-120"/>
              </a:rPr>
              <a:t> bucket points (Obs. 1)</a:t>
            </a:r>
            <a:endParaRPr lang="en-US" sz="1550" dirty="0"/>
          </a:p>
        </p:txBody>
      </p:sp>
      <p:sp>
        <p:nvSpPr>
          <p:cNvPr id="20" name="Text 16"/>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19</a:t>
            </a:r>
            <a:endParaRPr lang="en-US" sz="1300" dirty="0"/>
          </a:p>
        </p:txBody>
      </p:sp>
      <p:sp>
        <p:nvSpPr>
          <p:cNvPr id="21" name="Text 17"/>
          <p:cNvSpPr/>
          <p:nvPr/>
        </p:nvSpPr>
        <p:spPr>
          <a:xfrm>
            <a:off x="711200" y="63906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More details: Eqs. (8)–(9) in the paper</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Arachne:</a:t>
            </a:r>
            <a:r>
              <a:rPr lang="en-US" sz="3000" b="0" i="0" dirty="0">
                <a:solidFill>
                  <a:srgbClr val="0E4C92"/>
                </a:solidFill>
                <a:latin typeface="Montserrat" pitchFamily="34" charset="0"/>
                <a:ea typeface="Montserrat" pitchFamily="34" charset="-122"/>
                <a:cs typeface="Montserrat" pitchFamily="34" charset="-120"/>
              </a:rPr>
              <a:t> Overview</a:t>
            </a:r>
            <a:endParaRPr lang="en-US" sz="3000" dirty="0"/>
          </a:p>
        </p:txBody>
      </p:sp>
      <p:sp>
        <p:nvSpPr>
          <p:cNvPr id="3" name="Text 1"/>
          <p:cNvSpPr/>
          <p:nvPr/>
        </p:nvSpPr>
        <p:spPr>
          <a:xfrm>
            <a:off x="711200" y="3937000"/>
            <a:ext cx="11092688" cy="398760"/>
          </a:xfrm>
          <a:prstGeom prst="rect">
            <a:avLst/>
          </a:prstGeom>
          <a:noFill/>
          <a:ln/>
        </p:spPr>
        <p:txBody>
          <a:bodyPr wrap="square" lIns="0" tIns="0" rIns="0" bIns="0" rtlCol="0" anchor="t">
            <a:normAutofit/>
          </a:bodyPr>
          <a:lstStyle/>
          <a:p>
            <a:pPr algn="l" indent="0" marL="0">
              <a:lnSpc>
                <a:spcPts val="2940"/>
              </a:lnSpc>
              <a:buNone/>
            </a:pPr>
            <a:r>
              <a:rPr lang="en-US" sz="2100" b="1" dirty="0">
                <a:solidFill>
                  <a:srgbClr val="3F7A22"/>
                </a:solidFill>
                <a:latin typeface="Montserrat" pitchFamily="34" charset="0"/>
                <a:ea typeface="Montserrat" pitchFamily="34" charset="-122"/>
                <a:cs typeface="Montserrat" pitchFamily="34" charset="-120"/>
              </a:rPr>
              <a:t>② Topology-aware Resource Mapper</a:t>
            </a:r>
            <a:endParaRPr lang="en-US" sz="2100" dirty="0"/>
          </a:p>
        </p:txBody>
      </p:sp>
      <p:sp>
        <p:nvSpPr>
          <p:cNvPr id="4" name="Text 2"/>
          <p:cNvSpPr/>
          <p:nvPr/>
        </p:nvSpPr>
        <p:spPr>
          <a:xfrm>
            <a:off x="711200" y="4386560"/>
            <a:ext cx="11092688"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Decide </a:t>
            </a:r>
            <a:r>
              <a:rPr lang="en-US" sz="1600" b="1" dirty="0">
                <a:solidFill>
                  <a:srgbClr val="1F2A37"/>
                </a:solidFill>
                <a:latin typeface="IBM Plex Sans" pitchFamily="34" charset="0"/>
                <a:ea typeface="IBM Plex Sans" pitchFamily="34" charset="-122"/>
                <a:cs typeface="IBM Plex Sans" pitchFamily="34" charset="-120"/>
              </a:rPr>
              <a:t>which physical GPUs</a:t>
            </a:r>
            <a:r>
              <a:rPr lang="en-US" sz="1600" dirty="0">
                <a:solidFill>
                  <a:srgbClr val="1F2A37"/>
                </a:solidFill>
                <a:latin typeface="IBM Plex Sans" pitchFamily="34" charset="0"/>
                <a:ea typeface="IBM Plex Sans" pitchFamily="34" charset="-122"/>
                <a:cs typeface="IBM Plex Sans" pitchFamily="34" charset="-120"/>
              </a:rPr>
              <a:t> run each cascade, keeping communication on fast links</a:t>
            </a:r>
            <a:endParaRPr lang="en-US" sz="1600" dirty="0"/>
          </a:p>
        </p:txBody>
      </p:sp>
      <p:pic>
        <p:nvPicPr>
          <p:cNvPr id="5" name="Image 0" descr="Arachne overview with the resource mapper highlighted">    </p:cNvPr>
          <p:cNvPicPr>
            <a:picLocks noChangeAspect="1"/>
          </p:cNvPicPr>
          <p:nvPr/>
        </p:nvPicPr>
        <p:blipFill>
          <a:blip r:embed="rId1"/>
          <a:srcRect l="0" r="0" t="-66" b="-66"/>
          <a:stretch/>
        </p:blipFill>
        <p:spPr>
          <a:xfrm>
            <a:off x="711200" y="1149350"/>
            <a:ext cx="10769600" cy="2419350"/>
          </a:xfrm>
          <a:prstGeom prst="rect">
            <a:avLst/>
          </a:prstGeom>
        </p:spPr>
      </p:pic>
      <p:sp>
        <p:nvSpPr>
          <p:cNvPr id="6" name="Shape 3"/>
          <p:cNvSpPr/>
          <p:nvPr/>
        </p:nvSpPr>
        <p:spPr>
          <a:xfrm>
            <a:off x="673100" y="1111250"/>
            <a:ext cx="3917950" cy="2139950"/>
          </a:xfrm>
          <a:prstGeom prst="rect">
            <a:avLst/>
          </a:prstGeom>
          <a:solidFill>
            <a:srgbClr val="FDFDFB">
              <a:alpha val="80000"/>
            </a:srgbClr>
          </a:solidFill>
          <a:ln/>
        </p:spPr>
      </p:sp>
      <p:sp>
        <p:nvSpPr>
          <p:cNvPr id="7" name="Shape 4"/>
          <p:cNvSpPr/>
          <p:nvPr/>
        </p:nvSpPr>
        <p:spPr>
          <a:xfrm>
            <a:off x="8166100" y="1111250"/>
            <a:ext cx="3327400" cy="2139950"/>
          </a:xfrm>
          <a:prstGeom prst="rect">
            <a:avLst/>
          </a:prstGeom>
          <a:solidFill>
            <a:srgbClr val="FDFDFB">
              <a:alpha val="80000"/>
            </a:srgbClr>
          </a:solidFill>
          <a:ln/>
        </p:spPr>
      </p:sp>
      <p:sp>
        <p:nvSpPr>
          <p:cNvPr id="8" name="Shape 5"/>
          <p:cNvSpPr/>
          <p:nvPr/>
        </p:nvSpPr>
        <p:spPr>
          <a:xfrm>
            <a:off x="4603750" y="1130300"/>
            <a:ext cx="3536950" cy="2101850"/>
          </a:xfrm>
          <a:prstGeom prst="roundRect">
            <a:avLst>
              <a:gd name="adj" fmla="val 3927"/>
            </a:avLst>
          </a:prstGeom>
          <a:noFill/>
          <a:ln w="38100">
            <a:solidFill>
              <a:srgbClr val="C62828"/>
            </a:solidFill>
            <a:prstDash val="solid"/>
          </a:ln>
        </p:spPr>
      </p:sp>
      <p:sp>
        <p:nvSpPr>
          <p:cNvPr id="9" name="Text 6"/>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20</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Mapper:</a:t>
            </a:r>
            <a:r>
              <a:rPr lang="en-US" sz="3000" b="0" i="0" dirty="0">
                <a:solidFill>
                  <a:srgbClr val="0E4C92"/>
                </a:solidFill>
                <a:latin typeface="Montserrat" pitchFamily="34" charset="0"/>
                <a:ea typeface="Montserrat" pitchFamily="34" charset="-122"/>
                <a:cs typeface="Montserrat" pitchFamily="34" charset="-120"/>
              </a:rPr>
              <a:t> Topology-aware Placement</a:t>
            </a:r>
            <a:endParaRPr lang="en-US" sz="3000" dirty="0"/>
          </a:p>
        </p:txBody>
      </p:sp>
      <p:pic>
        <p:nvPicPr>
          <p:cNvPr id="3" name="Image 0" descr="Three placements of an SP=4 cascade on a leaf-spine fabric: (a) unbalanced 1+3 placement funnels traffic through one NIC and leaf; (b) balanced 2+2 placement spreads it but still crosses the spine; (c) NIC-coordinated 2+2 placement keeps traffic on shared leaf switches">    </p:cNvPr>
          <p:cNvPicPr>
            <a:picLocks noChangeAspect="1"/>
          </p:cNvPicPr>
          <p:nvPr/>
        </p:nvPicPr>
        <p:blipFill>
          <a:blip r:embed="rId1"/>
          <a:srcRect l="0" r="0" t="0" b="0"/>
          <a:stretch/>
        </p:blipFill>
        <p:spPr>
          <a:xfrm>
            <a:off x="711200" y="1149350"/>
            <a:ext cx="10769600" cy="2679700"/>
          </a:xfrm>
          <a:prstGeom prst="rect">
            <a:avLst/>
          </a:prstGeom>
        </p:spPr>
      </p:pic>
      <p:sp>
        <p:nvSpPr>
          <p:cNvPr id="4" name="Shape 1"/>
          <p:cNvSpPr/>
          <p:nvPr/>
        </p:nvSpPr>
        <p:spPr>
          <a:xfrm>
            <a:off x="720725" y="4092575"/>
            <a:ext cx="2559050" cy="1060252"/>
          </a:xfrm>
          <a:prstGeom prst="roundRect">
            <a:avLst>
              <a:gd name="adj" fmla="val 11080"/>
            </a:avLst>
          </a:prstGeom>
          <a:solidFill>
            <a:srgbClr val="E4F3E1"/>
          </a:solidFill>
          <a:ln w="19050">
            <a:solidFill>
              <a:srgbClr val="5FA347"/>
            </a:solidFill>
            <a:prstDash val="solid"/>
          </a:ln>
        </p:spPr>
      </p:sp>
      <p:sp>
        <p:nvSpPr>
          <p:cNvPr id="5" name="Text 2"/>
          <p:cNvSpPr/>
          <p:nvPr/>
        </p:nvSpPr>
        <p:spPr>
          <a:xfrm>
            <a:off x="895350" y="4241800"/>
            <a:ext cx="2276094"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B22"/>
                </a:solidFill>
                <a:latin typeface="Montserrat" pitchFamily="34" charset="0"/>
                <a:ea typeface="Montserrat" pitchFamily="34" charset="-122"/>
                <a:cs typeface="Montserrat" pitchFamily="34" charset="-120"/>
              </a:rPr>
              <a:t>P1 · One node</a:t>
            </a:r>
            <a:endParaRPr lang="en-US" sz="1400" dirty="0"/>
          </a:p>
        </p:txBody>
      </p:sp>
      <p:sp>
        <p:nvSpPr>
          <p:cNvPr id="6" name="Text 3"/>
          <p:cNvSpPr/>
          <p:nvPr/>
        </p:nvSpPr>
        <p:spPr>
          <a:xfrm>
            <a:off x="895350" y="4541441"/>
            <a:ext cx="2276094"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Keep collectives on NVLink</a:t>
            </a:r>
            <a:endParaRPr lang="en-US" sz="1300" dirty="0"/>
          </a:p>
        </p:txBody>
      </p:sp>
      <p:sp>
        <p:nvSpPr>
          <p:cNvPr id="7" name="Shape 4"/>
          <p:cNvSpPr/>
          <p:nvPr/>
        </p:nvSpPr>
        <p:spPr>
          <a:xfrm>
            <a:off x="3451225" y="4092575"/>
            <a:ext cx="2559050" cy="1060252"/>
          </a:xfrm>
          <a:prstGeom prst="roundRect">
            <a:avLst>
              <a:gd name="adj" fmla="val 11080"/>
            </a:avLst>
          </a:prstGeom>
          <a:solidFill>
            <a:srgbClr val="E4F3E1"/>
          </a:solidFill>
          <a:ln w="19050">
            <a:solidFill>
              <a:srgbClr val="5FA347"/>
            </a:solidFill>
            <a:prstDash val="solid"/>
          </a:ln>
        </p:spPr>
      </p:sp>
      <p:sp>
        <p:nvSpPr>
          <p:cNvPr id="8" name="Text 5"/>
          <p:cNvSpPr/>
          <p:nvPr/>
        </p:nvSpPr>
        <p:spPr>
          <a:xfrm>
            <a:off x="3625850" y="4241800"/>
            <a:ext cx="2276094"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B22"/>
                </a:solidFill>
                <a:latin typeface="Montserrat" pitchFamily="34" charset="0"/>
                <a:ea typeface="Montserrat" pitchFamily="34" charset="-122"/>
                <a:cs typeface="Montserrat" pitchFamily="34" charset="-120"/>
              </a:rPr>
              <a:t>P2 · Balanced</a:t>
            </a:r>
            <a:endParaRPr lang="en-US" sz="1400" dirty="0"/>
          </a:p>
        </p:txBody>
      </p:sp>
      <p:sp>
        <p:nvSpPr>
          <p:cNvPr id="9" name="Text 6"/>
          <p:cNvSpPr/>
          <p:nvPr/>
        </p:nvSpPr>
        <p:spPr>
          <a:xfrm>
            <a:off x="3625850" y="4541441"/>
            <a:ext cx="2276094"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2 + 2, not 1 + 3: no NIC hotspot</a:t>
            </a:r>
            <a:endParaRPr lang="en-US" sz="1300" dirty="0"/>
          </a:p>
        </p:txBody>
      </p:sp>
      <p:sp>
        <p:nvSpPr>
          <p:cNvPr id="10" name="Shape 7"/>
          <p:cNvSpPr/>
          <p:nvPr/>
        </p:nvSpPr>
        <p:spPr>
          <a:xfrm>
            <a:off x="6181725" y="4092575"/>
            <a:ext cx="2559050" cy="1060252"/>
          </a:xfrm>
          <a:prstGeom prst="roundRect">
            <a:avLst>
              <a:gd name="adj" fmla="val 11080"/>
            </a:avLst>
          </a:prstGeom>
          <a:solidFill>
            <a:srgbClr val="E4F3E1"/>
          </a:solidFill>
          <a:ln w="19050">
            <a:solidFill>
              <a:srgbClr val="5FA347"/>
            </a:solidFill>
            <a:prstDash val="solid"/>
          </a:ln>
        </p:spPr>
      </p:sp>
      <p:sp>
        <p:nvSpPr>
          <p:cNvPr id="11" name="Text 8"/>
          <p:cNvSpPr/>
          <p:nvPr/>
        </p:nvSpPr>
        <p:spPr>
          <a:xfrm>
            <a:off x="6356350" y="4241800"/>
            <a:ext cx="2276094"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B22"/>
                </a:solidFill>
                <a:latin typeface="Montserrat" pitchFamily="34" charset="0"/>
                <a:ea typeface="Montserrat" pitchFamily="34" charset="-122"/>
                <a:cs typeface="Montserrat" pitchFamily="34" charset="-120"/>
              </a:rPr>
              <a:t>P3 · NIC-aligned</a:t>
            </a:r>
            <a:endParaRPr lang="en-US" sz="1400" dirty="0"/>
          </a:p>
        </p:txBody>
      </p:sp>
      <p:sp>
        <p:nvSpPr>
          <p:cNvPr id="12" name="Text 9"/>
          <p:cNvSpPr/>
          <p:nvPr/>
        </p:nvSpPr>
        <p:spPr>
          <a:xfrm>
            <a:off x="6356350" y="4541441"/>
            <a:ext cx="2276094"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Same-index NICs share a leaf: skip the spine</a:t>
            </a:r>
            <a:endParaRPr lang="en-US" sz="1300" dirty="0"/>
          </a:p>
        </p:txBody>
      </p:sp>
      <p:sp>
        <p:nvSpPr>
          <p:cNvPr id="13" name="Shape 10"/>
          <p:cNvSpPr/>
          <p:nvPr/>
        </p:nvSpPr>
        <p:spPr>
          <a:xfrm>
            <a:off x="8912225" y="4092575"/>
            <a:ext cx="2559050" cy="1060252"/>
          </a:xfrm>
          <a:prstGeom prst="roundRect">
            <a:avLst>
              <a:gd name="adj" fmla="val 11080"/>
            </a:avLst>
          </a:prstGeom>
          <a:solidFill>
            <a:srgbClr val="E4F3E1"/>
          </a:solidFill>
          <a:ln w="19050">
            <a:solidFill>
              <a:srgbClr val="5FA347"/>
            </a:solidFill>
            <a:prstDash val="solid"/>
          </a:ln>
        </p:spPr>
      </p:sp>
      <p:sp>
        <p:nvSpPr>
          <p:cNvPr id="14" name="Text 11"/>
          <p:cNvSpPr/>
          <p:nvPr/>
        </p:nvSpPr>
        <p:spPr>
          <a:xfrm>
            <a:off x="9086850" y="4241800"/>
            <a:ext cx="2276094"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B22"/>
                </a:solidFill>
                <a:latin typeface="Montserrat" pitchFamily="34" charset="0"/>
                <a:ea typeface="Montserrat" pitchFamily="34" charset="-122"/>
                <a:cs typeface="Montserrat" pitchFamily="34" charset="-120"/>
              </a:rPr>
              <a:t>P4 · Short paths</a:t>
            </a:r>
            <a:endParaRPr lang="en-US" sz="1400" dirty="0"/>
          </a:p>
        </p:txBody>
      </p:sp>
      <p:sp>
        <p:nvSpPr>
          <p:cNvPr id="15" name="Text 12"/>
          <p:cNvSpPr/>
          <p:nvPr/>
        </p:nvSpPr>
        <p:spPr>
          <a:xfrm>
            <a:off x="9086850" y="4541441"/>
            <a:ext cx="2276094"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Minimize PCIe / NUMA distance to NICs</a:t>
            </a:r>
            <a:endParaRPr lang="en-US" sz="1300" dirty="0"/>
          </a:p>
        </p:txBody>
      </p:sp>
      <p:sp>
        <p:nvSpPr>
          <p:cNvPr id="16" name="Text 13"/>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21</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Arachne:</a:t>
            </a:r>
            <a:r>
              <a:rPr lang="en-US" sz="3000" b="0" i="0" dirty="0">
                <a:solidFill>
                  <a:srgbClr val="0E4C92"/>
                </a:solidFill>
                <a:latin typeface="Montserrat" pitchFamily="34" charset="0"/>
                <a:ea typeface="Montserrat" pitchFamily="34" charset="-122"/>
                <a:cs typeface="Montserrat" pitchFamily="34" charset="-120"/>
              </a:rPr>
              <a:t> Overview</a:t>
            </a:r>
            <a:endParaRPr lang="en-US" sz="3000" dirty="0"/>
          </a:p>
        </p:txBody>
      </p:sp>
      <p:sp>
        <p:nvSpPr>
          <p:cNvPr id="3" name="Text 1"/>
          <p:cNvSpPr/>
          <p:nvPr/>
        </p:nvSpPr>
        <p:spPr>
          <a:xfrm>
            <a:off x="711200" y="3937000"/>
            <a:ext cx="11092688" cy="398760"/>
          </a:xfrm>
          <a:prstGeom prst="rect">
            <a:avLst/>
          </a:prstGeom>
          <a:noFill/>
          <a:ln/>
        </p:spPr>
        <p:txBody>
          <a:bodyPr wrap="square" lIns="0" tIns="0" rIns="0" bIns="0" rtlCol="0" anchor="t">
            <a:normAutofit/>
          </a:bodyPr>
          <a:lstStyle/>
          <a:p>
            <a:pPr algn="l" indent="0" marL="0">
              <a:lnSpc>
                <a:spcPts val="2940"/>
              </a:lnSpc>
              <a:buNone/>
            </a:pPr>
            <a:r>
              <a:rPr lang="en-US" sz="2100" b="1" dirty="0">
                <a:solidFill>
                  <a:srgbClr val="5B2585"/>
                </a:solidFill>
                <a:latin typeface="Montserrat" pitchFamily="34" charset="0"/>
                <a:ea typeface="Montserrat" pitchFamily="34" charset="-122"/>
                <a:cs typeface="Montserrat" pitchFamily="34" charset="-120"/>
              </a:rPr>
              <a:t>③ Runtime Executor</a:t>
            </a:r>
            <a:endParaRPr lang="en-US" sz="2100" dirty="0"/>
          </a:p>
        </p:txBody>
      </p:sp>
      <p:sp>
        <p:nvSpPr>
          <p:cNvPr id="4" name="Text 2"/>
          <p:cNvSpPr/>
          <p:nvPr/>
        </p:nvSpPr>
        <p:spPr>
          <a:xfrm>
            <a:off x="711200" y="4386560"/>
            <a:ext cx="11092688"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Run the plan: </a:t>
            </a:r>
            <a:r>
              <a:rPr lang="en-US" sz="1600" b="1" dirty="0">
                <a:solidFill>
                  <a:srgbClr val="1F2A37"/>
                </a:solidFill>
                <a:latin typeface="IBM Plex Sans" pitchFamily="34" charset="0"/>
                <a:ea typeface="IBM Plex Sans" pitchFamily="34" charset="-122"/>
                <a:cs typeface="IBM Plex Sans" pitchFamily="34" charset="-120"/>
              </a:rPr>
              <a:t>hand data</a:t>
            </a:r>
            <a:r>
              <a:rPr lang="en-US" sz="1600" dirty="0">
                <a:solidFill>
                  <a:srgbClr val="1F2A37"/>
                </a:solidFill>
                <a:latin typeface="IBM Plex Sans" pitchFamily="34" charset="0"/>
                <a:ea typeface="IBM Plex Sans" pitchFamily="34" charset="-122"/>
                <a:cs typeface="IBM Plex Sans" pitchFamily="34" charset="-120"/>
              </a:rPr>
              <a:t> between dependent cascades and keep gradients </a:t>
            </a:r>
            <a:r>
              <a:rPr lang="en-US" sz="1600" b="1" dirty="0">
                <a:solidFill>
                  <a:srgbClr val="1F2A37"/>
                </a:solidFill>
                <a:latin typeface="IBM Plex Sans" pitchFamily="34" charset="0"/>
                <a:ea typeface="IBM Plex Sans" pitchFamily="34" charset="-122"/>
                <a:cs typeface="IBM Plex Sans" pitchFamily="34" charset="-120"/>
              </a:rPr>
              <a:t>exact</a:t>
            </a:r>
            <a:endParaRPr lang="en-US" sz="1600" dirty="0"/>
          </a:p>
        </p:txBody>
      </p:sp>
      <p:pic>
        <p:nvPicPr>
          <p:cNvPr id="5" name="Image 0" descr="Arachne overview with the runtime executor highlighted">    </p:cNvPr>
          <p:cNvPicPr>
            <a:picLocks noChangeAspect="1"/>
          </p:cNvPicPr>
          <p:nvPr/>
        </p:nvPicPr>
        <p:blipFill>
          <a:blip r:embed="rId1"/>
          <a:srcRect l="0" r="0" t="-66" b="-66"/>
          <a:stretch/>
        </p:blipFill>
        <p:spPr>
          <a:xfrm>
            <a:off x="711200" y="1149350"/>
            <a:ext cx="10769600" cy="2419350"/>
          </a:xfrm>
          <a:prstGeom prst="rect">
            <a:avLst/>
          </a:prstGeom>
        </p:spPr>
      </p:pic>
      <p:sp>
        <p:nvSpPr>
          <p:cNvPr id="6" name="Shape 3"/>
          <p:cNvSpPr/>
          <p:nvPr/>
        </p:nvSpPr>
        <p:spPr>
          <a:xfrm>
            <a:off x="673100" y="1111250"/>
            <a:ext cx="7493000" cy="2139950"/>
          </a:xfrm>
          <a:prstGeom prst="rect">
            <a:avLst/>
          </a:prstGeom>
          <a:solidFill>
            <a:srgbClr val="FDFDFB">
              <a:alpha val="80000"/>
            </a:srgbClr>
          </a:solidFill>
          <a:ln/>
        </p:spPr>
      </p:sp>
      <p:sp>
        <p:nvSpPr>
          <p:cNvPr id="7" name="Shape 4"/>
          <p:cNvSpPr/>
          <p:nvPr/>
        </p:nvSpPr>
        <p:spPr>
          <a:xfrm>
            <a:off x="8197850" y="1130300"/>
            <a:ext cx="3289300" cy="2101850"/>
          </a:xfrm>
          <a:prstGeom prst="roundRect">
            <a:avLst>
              <a:gd name="adj" fmla="val 3927"/>
            </a:avLst>
          </a:prstGeom>
          <a:noFill/>
          <a:ln w="38100">
            <a:solidFill>
              <a:srgbClr val="C62828"/>
            </a:solidFill>
            <a:prstDash val="solid"/>
          </a:ln>
        </p:spPr>
      </p:sp>
      <p:sp>
        <p:nvSpPr>
          <p:cNvPr id="8" name="Text 5"/>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22</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Executor:</a:t>
            </a:r>
            <a:r>
              <a:rPr lang="en-US" sz="3000" b="0" i="0" dirty="0">
                <a:solidFill>
                  <a:srgbClr val="0E4C92"/>
                </a:solidFill>
                <a:latin typeface="Montserrat" pitchFamily="34" charset="0"/>
                <a:ea typeface="Montserrat" pitchFamily="34" charset="-122"/>
                <a:cs typeface="Montserrat" pitchFamily="34" charset="-120"/>
              </a:rPr>
              <a:t> Inter-cascade Data Handoff</a:t>
            </a:r>
            <a:endParaRPr lang="en-US" sz="3000" dirty="0"/>
          </a:p>
        </p:txBody>
      </p:sp>
      <p:sp>
        <p:nvSpPr>
          <p:cNvPr id="3" name="Text 1"/>
          <p:cNvSpPr/>
          <p:nvPr/>
        </p:nvSpPr>
        <p:spPr>
          <a:xfrm>
            <a:off x="711200" y="1123950"/>
            <a:ext cx="11092688"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e.g. a VAE cascade produces a latent that a DiT cascade on other GPUs consumes</a:t>
            </a:r>
            <a:endParaRPr lang="en-US" sz="1600" dirty="0"/>
          </a:p>
        </p:txBody>
      </p:sp>
      <p:sp>
        <p:nvSpPr>
          <p:cNvPr id="4" name="Shape 2"/>
          <p:cNvSpPr/>
          <p:nvPr/>
        </p:nvSpPr>
        <p:spPr>
          <a:xfrm>
            <a:off x="720725" y="1646535"/>
            <a:ext cx="10750550" cy="1002010"/>
          </a:xfrm>
          <a:prstGeom prst="roundRect">
            <a:avLst>
              <a:gd name="adj" fmla="val 14259"/>
            </a:avLst>
          </a:prstGeom>
          <a:solidFill>
            <a:srgbClr val="EAF2FB"/>
          </a:solidFill>
          <a:ln w="19050">
            <a:solidFill>
              <a:srgbClr val="5B8FD0"/>
            </a:solidFill>
            <a:prstDash val="solid"/>
          </a:ln>
        </p:spPr>
      </p:sp>
      <p:sp>
        <p:nvSpPr>
          <p:cNvPr id="5" name="Text 3"/>
          <p:cNvSpPr/>
          <p:nvPr/>
        </p:nvSpPr>
        <p:spPr>
          <a:xfrm>
            <a:off x="958850" y="1833860"/>
            <a:ext cx="10582529"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Overlapping GPU groups → in-place handoff</a:t>
            </a:r>
            <a:endParaRPr lang="en-US" sz="1600" dirty="0"/>
          </a:p>
        </p:txBody>
      </p:sp>
      <p:sp>
        <p:nvSpPr>
          <p:cNvPr id="6" name="Text 4"/>
          <p:cNvSpPr/>
          <p:nvPr/>
        </p:nvSpPr>
        <p:spPr>
          <a:xfrm>
            <a:off x="958850" y="2194520"/>
            <a:ext cx="10582529"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Shared GPUs act as a </a:t>
            </a:r>
            <a:r>
              <a:rPr lang="en-US" sz="1500" b="1" dirty="0">
                <a:solidFill>
                  <a:srgbClr val="1F2A37"/>
                </a:solidFill>
                <a:latin typeface="IBM Plex Sans" pitchFamily="34" charset="0"/>
                <a:ea typeface="IBM Plex Sans" pitchFamily="34" charset="-122"/>
                <a:cs typeface="IBM Plex Sans" pitchFamily="34" charset="-120"/>
              </a:rPr>
              <a:t>distributed cache</a:t>
            </a:r>
            <a:r>
              <a:rPr lang="en-US" sz="1500" dirty="0">
                <a:solidFill>
                  <a:srgbClr val="1F2A37"/>
                </a:solidFill>
                <a:latin typeface="IBM Plex Sans" pitchFamily="34" charset="0"/>
                <a:ea typeface="IBM Plex Sans" pitchFamily="34" charset="-122"/>
                <a:cs typeface="IBM Plex Sans" pitchFamily="34" charset="-120"/>
              </a:rPr>
              <a:t>; a local broadcast fills in any new peers</a:t>
            </a:r>
            <a:endParaRPr lang="en-US" sz="1500" dirty="0"/>
          </a:p>
        </p:txBody>
      </p:sp>
      <p:sp>
        <p:nvSpPr>
          <p:cNvPr id="7" name="Shape 5"/>
          <p:cNvSpPr/>
          <p:nvPr/>
        </p:nvSpPr>
        <p:spPr>
          <a:xfrm>
            <a:off x="720725" y="2896195"/>
            <a:ext cx="10750550" cy="1707952"/>
          </a:xfrm>
          <a:prstGeom prst="roundRect">
            <a:avLst>
              <a:gd name="adj" fmla="val 8365"/>
            </a:avLst>
          </a:prstGeom>
          <a:solidFill>
            <a:srgbClr val="FBF3DE"/>
          </a:solidFill>
          <a:ln w="19050">
            <a:solidFill>
              <a:srgbClr val="D9A93A"/>
            </a:solidFill>
            <a:prstDash val="solid"/>
          </a:ln>
        </p:spPr>
      </p:sp>
      <p:sp>
        <p:nvSpPr>
          <p:cNvPr id="8" name="Text 6"/>
          <p:cNvSpPr/>
          <p:nvPr/>
        </p:nvSpPr>
        <p:spPr>
          <a:xfrm>
            <a:off x="958850" y="3083520"/>
            <a:ext cx="10582529"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7A5608"/>
                </a:solidFill>
                <a:latin typeface="Montserrat" pitchFamily="34" charset="0"/>
                <a:ea typeface="Montserrat" pitchFamily="34" charset="-122"/>
                <a:cs typeface="Montserrat" pitchFamily="34" charset="-120"/>
              </a:rPr>
              <a:t>Disjoint GPU groups → asynchronous fire-and-forget</a:t>
            </a:r>
            <a:endParaRPr lang="en-US" sz="1600" dirty="0"/>
          </a:p>
        </p:txBody>
      </p:sp>
      <p:sp>
        <p:nvSpPr>
          <p:cNvPr id="9" name="Text 7"/>
          <p:cNvSpPr/>
          <p:nvPr/>
        </p:nvSpPr>
        <p:spPr>
          <a:xfrm>
            <a:off x="965200" y="3616821"/>
            <a:ext cx="1892300" cy="678061"/>
          </a:xfrm>
          <a:prstGeom prst="roundRect">
            <a:avLst>
              <a:gd name="adj" fmla="val 12174"/>
            </a:avLst>
          </a:prstGeom>
          <a:solidFill>
            <a:srgbClr val="FDFDFB"/>
          </a:solidFill>
          <a:ln w="12700">
            <a:solidFill>
              <a:srgbClr val="D9A93A"/>
            </a:solidFill>
            <a:prstDash val="solid"/>
          </a:ln>
        </p:spPr>
        <p:txBody>
          <a:bodyPr wrap="square" lIns="45545" tIns="83772" rIns="45545" bIns="58372" rtlCol="0" anchor="t">
            <a:normAutofit/>
          </a:bodyPr>
          <a:lstStyle/>
          <a:p>
            <a:pPr algn="ctr" indent="0" marL="0">
              <a:lnSpc>
                <a:spcPts val="1820"/>
              </a:lnSpc>
              <a:buNone/>
            </a:pPr>
            <a:r>
              <a:rPr lang="en-US" sz="1400" dirty="0">
                <a:solidFill>
                  <a:srgbClr val="1F2A37"/>
                </a:solidFill>
                <a:latin typeface="IBM Plex Sans" pitchFamily="34" charset="0"/>
                <a:ea typeface="IBM Plex Sans" pitchFamily="34" charset="-122"/>
                <a:cs typeface="IBM Plex Sans" pitchFamily="34" charset="-120"/>
              </a:rPr>
              <a:t>Pack on a side CUDA stream</a:t>
            </a:r>
            <a:endParaRPr lang="en-US" sz="1400" dirty="0"/>
          </a:p>
        </p:txBody>
      </p:sp>
      <p:pic>
        <p:nvPicPr>
          <p:cNvPr id="10" name="Image 0" descr="arrow-right">    </p:cNvPr>
          <p:cNvPicPr>
            <a:picLocks noChangeAspect="1"/>
          </p:cNvPicPr>
          <p:nvPr/>
        </p:nvPicPr>
        <p:blipFill>
          <a:blip r:embed="rId1"/>
          <a:srcRect l="0" r="0" t="0" b="0"/>
          <a:stretch/>
        </p:blipFill>
        <p:spPr>
          <a:xfrm>
            <a:off x="2965450" y="3886002"/>
            <a:ext cx="279400" cy="139700"/>
          </a:xfrm>
          <a:prstGeom prst="rect">
            <a:avLst/>
          </a:prstGeom>
        </p:spPr>
      </p:pic>
      <p:sp>
        <p:nvSpPr>
          <p:cNvPr id="11" name="Text 8"/>
          <p:cNvSpPr/>
          <p:nvPr/>
        </p:nvSpPr>
        <p:spPr>
          <a:xfrm>
            <a:off x="3352800" y="3616821"/>
            <a:ext cx="1892300" cy="678061"/>
          </a:xfrm>
          <a:prstGeom prst="roundRect">
            <a:avLst>
              <a:gd name="adj" fmla="val 12174"/>
            </a:avLst>
          </a:prstGeom>
          <a:solidFill>
            <a:srgbClr val="FDFDFB"/>
          </a:solidFill>
          <a:ln w="12700">
            <a:solidFill>
              <a:srgbClr val="D9A93A"/>
            </a:solidFill>
            <a:prstDash val="solid"/>
          </a:ln>
        </p:spPr>
        <p:txBody>
          <a:bodyPr wrap="square" lIns="45545" tIns="83772" rIns="45545" bIns="58372" rtlCol="0" anchor="t">
            <a:normAutofit/>
          </a:bodyPr>
          <a:lstStyle/>
          <a:p>
            <a:pPr algn="ctr" indent="0" marL="0">
              <a:lnSpc>
                <a:spcPts val="1820"/>
              </a:lnSpc>
              <a:buNone/>
            </a:pPr>
            <a:r>
              <a:rPr lang="en-US" sz="1400" dirty="0">
                <a:solidFill>
                  <a:srgbClr val="1F2A37"/>
                </a:solidFill>
                <a:latin typeface="IBM Plex Sans" pitchFamily="34" charset="0"/>
                <a:ea typeface="IBM Plex Sans" pitchFamily="34" charset="-122"/>
                <a:cs typeface="IBM Plex Sans" pitchFamily="34" charset="-120"/>
              </a:rPr>
              <a:t>Offload to host memory</a:t>
            </a:r>
            <a:endParaRPr lang="en-US" sz="1400" dirty="0"/>
          </a:p>
        </p:txBody>
      </p:sp>
      <p:pic>
        <p:nvPicPr>
          <p:cNvPr id="12" name="Image 1" descr="arrow-right">    </p:cNvPr>
          <p:cNvPicPr>
            <a:picLocks noChangeAspect="1"/>
          </p:cNvPicPr>
          <p:nvPr/>
        </p:nvPicPr>
        <p:blipFill>
          <a:blip r:embed="rId2"/>
          <a:srcRect l="0" r="0" t="0" b="0"/>
          <a:stretch/>
        </p:blipFill>
        <p:spPr>
          <a:xfrm>
            <a:off x="5353050" y="3886002"/>
            <a:ext cx="279400" cy="139700"/>
          </a:xfrm>
          <a:prstGeom prst="rect">
            <a:avLst/>
          </a:prstGeom>
        </p:spPr>
      </p:pic>
      <p:sp>
        <p:nvSpPr>
          <p:cNvPr id="13" name="Text 9"/>
          <p:cNvSpPr/>
          <p:nvPr/>
        </p:nvSpPr>
        <p:spPr>
          <a:xfrm>
            <a:off x="5740400" y="3501330"/>
            <a:ext cx="1892300" cy="909141"/>
          </a:xfrm>
          <a:prstGeom prst="roundRect">
            <a:avLst>
              <a:gd name="adj" fmla="val 9080"/>
            </a:avLst>
          </a:prstGeom>
          <a:solidFill>
            <a:srgbClr val="FDFDFB"/>
          </a:solidFill>
          <a:ln w="12700">
            <a:solidFill>
              <a:srgbClr val="D9A93A"/>
            </a:solidFill>
            <a:prstDash val="solid"/>
          </a:ln>
        </p:spPr>
        <p:txBody>
          <a:bodyPr wrap="square" lIns="45545" tIns="83772" rIns="45545" bIns="58372" rtlCol="0" anchor="t">
            <a:normAutofit/>
          </a:bodyPr>
          <a:lstStyle/>
          <a:p>
            <a:pPr algn="ctr" indent="0" marL="0">
              <a:lnSpc>
                <a:spcPts val="1820"/>
              </a:lnSpc>
              <a:buNone/>
            </a:pPr>
            <a:r>
              <a:rPr lang="en-US" sz="1400" dirty="0">
                <a:solidFill>
                  <a:srgbClr val="1F2A37"/>
                </a:solidFill>
                <a:latin typeface="IBM Plex Sans" pitchFamily="34" charset="0"/>
                <a:ea typeface="IBM Plex Sans" pitchFamily="34" charset="-122"/>
                <a:cs typeface="IBM Plex Sans" pitchFamily="34" charset="-120"/>
              </a:rPr>
              <a:t>Route via Gloo brokers, parallel to NCCL</a:t>
            </a:r>
            <a:endParaRPr lang="en-US" sz="1400" dirty="0"/>
          </a:p>
        </p:txBody>
      </p:sp>
      <p:pic>
        <p:nvPicPr>
          <p:cNvPr id="14" name="Image 2" descr="arrow-right">    </p:cNvPr>
          <p:cNvPicPr>
            <a:picLocks noChangeAspect="1"/>
          </p:cNvPicPr>
          <p:nvPr/>
        </p:nvPicPr>
        <p:blipFill>
          <a:blip r:embed="rId3"/>
          <a:srcRect l="0" r="0" t="0" b="0"/>
          <a:stretch/>
        </p:blipFill>
        <p:spPr>
          <a:xfrm>
            <a:off x="7740650" y="3886002"/>
            <a:ext cx="279400" cy="139700"/>
          </a:xfrm>
          <a:prstGeom prst="rect">
            <a:avLst/>
          </a:prstGeom>
        </p:spPr>
      </p:pic>
      <p:sp>
        <p:nvSpPr>
          <p:cNvPr id="15" name="Text 10"/>
          <p:cNvSpPr/>
          <p:nvPr/>
        </p:nvSpPr>
        <p:spPr>
          <a:xfrm>
            <a:off x="8128000" y="3616821"/>
            <a:ext cx="1892300" cy="678061"/>
          </a:xfrm>
          <a:prstGeom prst="roundRect">
            <a:avLst>
              <a:gd name="adj" fmla="val 12174"/>
            </a:avLst>
          </a:prstGeom>
          <a:solidFill>
            <a:srgbClr val="FDFDFB"/>
          </a:solidFill>
          <a:ln w="12700">
            <a:solidFill>
              <a:srgbClr val="D9A93A"/>
            </a:solidFill>
            <a:prstDash val="solid"/>
          </a:ln>
        </p:spPr>
        <p:txBody>
          <a:bodyPr wrap="square" lIns="45545" tIns="83772" rIns="45545" bIns="58372" rtlCol="0" anchor="t">
            <a:normAutofit/>
          </a:bodyPr>
          <a:lstStyle/>
          <a:p>
            <a:pPr algn="ctr" indent="0" marL="0">
              <a:lnSpc>
                <a:spcPts val="1820"/>
              </a:lnSpc>
              <a:buNone/>
            </a:pPr>
            <a:r>
              <a:rPr lang="en-US" sz="1400" dirty="0">
                <a:solidFill>
                  <a:srgbClr val="1F2A37"/>
                </a:solidFill>
                <a:latin typeface="IBM Plex Sans" pitchFamily="34" charset="0"/>
                <a:ea typeface="IBM Plex Sans" pitchFamily="34" charset="-122"/>
                <a:cs typeface="IBM Plex Sans" pitchFamily="34" charset="-120"/>
              </a:rPr>
              <a:t>Consumer prefetches ahead</a:t>
            </a:r>
            <a:endParaRPr lang="en-US" sz="1400" dirty="0"/>
          </a:p>
        </p:txBody>
      </p:sp>
      <p:sp>
        <p:nvSpPr>
          <p:cNvPr id="16" name="Text 11"/>
          <p:cNvSpPr/>
          <p:nvPr/>
        </p:nvSpPr>
        <p:spPr>
          <a:xfrm>
            <a:off x="1933476" y="4851797"/>
            <a:ext cx="8324949" cy="557510"/>
          </a:xfrm>
          <a:prstGeom prst="roundRect">
            <a:avLst>
              <a:gd name="adj" fmla="val 30183"/>
            </a:avLst>
          </a:prstGeom>
          <a:solidFill>
            <a:srgbClr val="FFFFFF"/>
          </a:solidFill>
          <a:ln w="19050">
            <a:solidFill>
              <a:srgbClr val="0E4C92"/>
            </a:solidFill>
            <a:prstDash val="solid"/>
          </a:ln>
        </p:spPr>
        <p:txBody>
          <a:bodyPr wrap="none" lIns="0" tIns="0" rIns="0" bIns="0" rtlCol="0" anchor="ctr">
            <a:normAutofit/>
          </a:bodyPr>
          <a:lstStyle/>
          <a:p>
            <a:pPr algn="ctr" indent="0" marL="0">
              <a:lnSpc>
                <a:spcPts val="2240"/>
              </a:lnSpc>
              <a:buNone/>
            </a:pPr>
            <a:r>
              <a:rPr lang="en-US" sz="1600" dirty="0">
                <a:solidFill>
                  <a:srgbClr val="1F2A37"/>
                </a:solidFill>
                <a:latin typeface="IBM Plex Sans" pitchFamily="34" charset="0"/>
                <a:ea typeface="IBM Plex Sans" pitchFamily="34" charset="-122"/>
                <a:cs typeface="IBM Plex Sans" pitchFamily="34" charset="-120"/>
              </a:rPr>
              <a:t>The mapper maximizes producer–consumer overlap → </a:t>
            </a:r>
            <a:r>
              <a:rPr lang="en-US" sz="1600" b="1" dirty="0">
                <a:solidFill>
                  <a:srgbClr val="0E4C92"/>
                </a:solidFill>
                <a:latin typeface="IBM Plex Sans" pitchFamily="34" charset="0"/>
                <a:ea typeface="IBM Plex Sans" pitchFamily="34" charset="-122"/>
                <a:cs typeface="IBM Plex Sans" pitchFamily="34" charset="-120"/>
              </a:rPr>
              <a:t>near-zero handoff overhead</a:t>
            </a:r>
            <a:endParaRPr lang="en-US" sz="1600" dirty="0"/>
          </a:p>
        </p:txBody>
      </p:sp>
      <p:sp>
        <p:nvSpPr>
          <p:cNvPr id="17" name="Text 12"/>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23</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Executor:</a:t>
            </a:r>
            <a:r>
              <a:rPr lang="en-US" sz="3000" b="0" i="0" dirty="0">
                <a:solidFill>
                  <a:srgbClr val="0E4C92"/>
                </a:solidFill>
                <a:latin typeface="Montserrat" pitchFamily="34" charset="0"/>
                <a:ea typeface="Montserrat" pitchFamily="34" charset="-122"/>
                <a:cs typeface="Montserrat" pitchFamily="34" charset="-120"/>
              </a:rPr>
              <a:t> Exact Gradient Accumulation</a:t>
            </a:r>
            <a:endParaRPr lang="en-US" sz="3000" dirty="0"/>
          </a:p>
        </p:txBody>
      </p:sp>
      <p:sp>
        <p:nvSpPr>
          <p:cNvPr id="3" name="Shape 1"/>
          <p:cNvSpPr/>
          <p:nvPr/>
        </p:nvSpPr>
        <p:spPr>
          <a:xfrm>
            <a:off x="720725" y="1158875"/>
            <a:ext cx="5238750" cy="3693120"/>
          </a:xfrm>
          <a:prstGeom prst="roundRect">
            <a:avLst>
              <a:gd name="adj" fmla="val 3869"/>
            </a:avLst>
          </a:prstGeom>
          <a:solidFill>
            <a:srgbClr val="FBE4E4"/>
          </a:solidFill>
          <a:ln w="19050">
            <a:solidFill>
              <a:srgbClr val="D06A6A"/>
            </a:solidFill>
            <a:prstDash val="solid"/>
          </a:ln>
        </p:spPr>
      </p:sp>
      <p:sp>
        <p:nvSpPr>
          <p:cNvPr id="4" name="Text 2"/>
          <p:cNvSpPr/>
          <p:nvPr/>
        </p:nvSpPr>
        <p:spPr>
          <a:xfrm>
            <a:off x="984250" y="1371600"/>
            <a:ext cx="4853051"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9E1F1F"/>
                </a:solidFill>
                <a:latin typeface="Montserrat" pitchFamily="34" charset="0"/>
                <a:ea typeface="Montserrat" pitchFamily="34" charset="-122"/>
                <a:cs typeface="Montserrat" pitchFamily="34" charset="-120"/>
              </a:rPr>
              <a:t>Problem: mixed partial sums</a:t>
            </a:r>
            <a:endParaRPr lang="en-US" sz="1700" dirty="0"/>
          </a:p>
        </p:txBody>
      </p:sp>
      <p:sp>
        <p:nvSpPr>
          <p:cNvPr id="5" name="Text 3"/>
          <p:cNvSpPr/>
          <p:nvPr/>
        </p:nvSpPr>
        <p:spPr>
          <a:xfrm>
            <a:off x="984250" y="1911945"/>
            <a:ext cx="1193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4B5563"/>
                </a:solidFill>
                <a:latin typeface="IBM Plex Sans" pitchFamily="34" charset="0"/>
                <a:ea typeface="IBM Plex Sans" pitchFamily="34" charset="-122"/>
                <a:cs typeface="IBM Plex Sans" pitchFamily="34" charset="-120"/>
              </a:rPr>
              <a:t>Target</a:t>
            </a:r>
            <a:endParaRPr lang="en-US" sz="1500" dirty="0"/>
          </a:p>
        </p:txBody>
      </p:sp>
      <p:pic>
        <p:nvPicPr>
          <p:cNvPr id="6" name="Image 0" descr="G star = sum over samples of G_i">    </p:cNvPr>
          <p:cNvPicPr>
            <a:picLocks noChangeAspect="1"/>
          </p:cNvPicPr>
          <p:nvPr/>
        </p:nvPicPr>
        <p:blipFill>
          <a:blip r:embed="rId1"/>
          <a:srcRect l="0" r="0" t="0" b="0"/>
          <a:stretch/>
        </p:blipFill>
        <p:spPr>
          <a:xfrm>
            <a:off x="2279650" y="1800820"/>
            <a:ext cx="1143000" cy="488950"/>
          </a:xfrm>
          <a:prstGeom prst="rect">
            <a:avLst/>
          </a:prstGeom>
        </p:spPr>
      </p:pic>
      <p:sp>
        <p:nvSpPr>
          <p:cNvPr id="7" name="Text 4"/>
          <p:cNvSpPr/>
          <p:nvPr/>
        </p:nvSpPr>
        <p:spPr>
          <a:xfrm>
            <a:off x="984250" y="2442170"/>
            <a:ext cx="1193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4B5563"/>
                </a:solidFill>
                <a:latin typeface="IBM Plex Sans" pitchFamily="34" charset="0"/>
                <a:ea typeface="IBM Plex Sans" pitchFamily="34" charset="-122"/>
                <a:cs typeface="IBM Plex Sans" pitchFamily="34" charset="-120"/>
              </a:rPr>
              <a:t>Group 1</a:t>
            </a:r>
            <a:endParaRPr lang="en-US" sz="1500" dirty="0"/>
          </a:p>
        </p:txBody>
      </p:sp>
      <p:sp>
        <p:nvSpPr>
          <p:cNvPr id="8" name="Shape 5"/>
          <p:cNvSpPr/>
          <p:nvPr/>
        </p:nvSpPr>
        <p:spPr>
          <a:xfrm>
            <a:off x="2279650" y="2416770"/>
            <a:ext cx="1149350" cy="317500"/>
          </a:xfrm>
          <a:prstGeom prst="roundRect">
            <a:avLst>
              <a:gd name="adj" fmla="val 20000"/>
            </a:avLst>
          </a:prstGeom>
          <a:solidFill>
            <a:srgbClr val="FDFDFB"/>
          </a:solidFill>
          <a:ln/>
        </p:spPr>
      </p:sp>
      <p:pic>
        <p:nvPicPr>
          <p:cNvPr id="9" name="Image 1" descr="G_A + G_B">    </p:cNvPr>
          <p:cNvPicPr>
            <a:picLocks noChangeAspect="1"/>
          </p:cNvPicPr>
          <p:nvPr/>
        </p:nvPicPr>
        <p:blipFill>
          <a:blip r:embed="rId2"/>
          <a:srcRect l="0" r="0" t="0" b="0"/>
          <a:stretch/>
        </p:blipFill>
        <p:spPr>
          <a:xfrm>
            <a:off x="2393950" y="2467570"/>
            <a:ext cx="920750" cy="215900"/>
          </a:xfrm>
          <a:prstGeom prst="rect">
            <a:avLst/>
          </a:prstGeom>
        </p:spPr>
      </p:pic>
      <p:sp>
        <p:nvSpPr>
          <p:cNvPr id="10" name="Text 6"/>
          <p:cNvSpPr/>
          <p:nvPr/>
        </p:nvSpPr>
        <p:spPr>
          <a:xfrm>
            <a:off x="984250" y="2851745"/>
            <a:ext cx="1193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4B5563"/>
                </a:solidFill>
                <a:latin typeface="IBM Plex Sans" pitchFamily="34" charset="0"/>
                <a:ea typeface="IBM Plex Sans" pitchFamily="34" charset="-122"/>
                <a:cs typeface="IBM Plex Sans" pitchFamily="34" charset="-120"/>
              </a:rPr>
              <a:t>Group 2</a:t>
            </a:r>
            <a:endParaRPr lang="en-US" sz="1500" dirty="0"/>
          </a:p>
        </p:txBody>
      </p:sp>
      <p:sp>
        <p:nvSpPr>
          <p:cNvPr id="11" name="Shape 7"/>
          <p:cNvSpPr/>
          <p:nvPr/>
        </p:nvSpPr>
        <p:spPr>
          <a:xfrm>
            <a:off x="2279650" y="2823170"/>
            <a:ext cx="1162050" cy="323850"/>
          </a:xfrm>
          <a:prstGeom prst="roundRect">
            <a:avLst>
              <a:gd name="adj" fmla="val 19608"/>
            </a:avLst>
          </a:prstGeom>
          <a:solidFill>
            <a:srgbClr val="FDFDFB"/>
          </a:solidFill>
          <a:ln/>
        </p:spPr>
      </p:sp>
      <p:pic>
        <p:nvPicPr>
          <p:cNvPr id="12" name="Image 2" descr="G_C + G_D">    </p:cNvPr>
          <p:cNvPicPr>
            <a:picLocks noChangeAspect="1"/>
          </p:cNvPicPr>
          <p:nvPr/>
        </p:nvPicPr>
        <p:blipFill>
          <a:blip r:embed="rId3"/>
          <a:srcRect l="0" r="0" t="0" b="0"/>
          <a:stretch/>
        </p:blipFill>
        <p:spPr>
          <a:xfrm>
            <a:off x="2393950" y="2873970"/>
            <a:ext cx="933450" cy="222250"/>
          </a:xfrm>
          <a:prstGeom prst="rect">
            <a:avLst/>
          </a:prstGeom>
        </p:spPr>
      </p:pic>
      <p:sp>
        <p:nvSpPr>
          <p:cNvPr id="13" name="Text 8"/>
          <p:cNvSpPr/>
          <p:nvPr/>
        </p:nvSpPr>
        <p:spPr>
          <a:xfrm>
            <a:off x="984250" y="3280370"/>
            <a:ext cx="11938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4B5563"/>
                </a:solidFill>
                <a:latin typeface="IBM Plex Sans" pitchFamily="34" charset="0"/>
                <a:ea typeface="IBM Plex Sans" pitchFamily="34" charset="-122"/>
                <a:cs typeface="IBM Plex Sans" pitchFamily="34" charset="-120"/>
              </a:rPr>
              <a:t>Group 3</a:t>
            </a:r>
            <a:endParaRPr lang="en-US" sz="1500" dirty="0"/>
          </a:p>
        </p:txBody>
      </p:sp>
      <p:sp>
        <p:nvSpPr>
          <p:cNvPr id="14" name="Shape 9"/>
          <p:cNvSpPr/>
          <p:nvPr/>
        </p:nvSpPr>
        <p:spPr>
          <a:xfrm>
            <a:off x="2289175" y="3245445"/>
            <a:ext cx="571500" cy="336550"/>
          </a:xfrm>
          <a:prstGeom prst="roundRect">
            <a:avLst>
              <a:gd name="adj" fmla="val 16038"/>
            </a:avLst>
          </a:prstGeom>
          <a:solidFill>
            <a:srgbClr val="FDFDFB"/>
          </a:solidFill>
          <a:ln w="19050">
            <a:solidFill>
              <a:srgbClr val="C62828"/>
            </a:solidFill>
            <a:prstDash val="solid"/>
          </a:ln>
        </p:spPr>
      </p:sp>
      <p:pic>
        <p:nvPicPr>
          <p:cNvPr id="15" name="Image 3" descr="G_A">    </p:cNvPr>
          <p:cNvPicPr>
            <a:picLocks noChangeAspect="1"/>
          </p:cNvPicPr>
          <p:nvPr/>
        </p:nvPicPr>
        <p:blipFill>
          <a:blip r:embed="rId4"/>
          <a:srcRect l="0" r="0" t="0" b="0"/>
          <a:stretch/>
        </p:blipFill>
        <p:spPr>
          <a:xfrm>
            <a:off x="2413000" y="3305770"/>
            <a:ext cx="323850" cy="215900"/>
          </a:xfrm>
          <a:prstGeom prst="rect">
            <a:avLst/>
          </a:prstGeom>
        </p:spPr>
      </p:pic>
      <p:sp>
        <p:nvSpPr>
          <p:cNvPr id="16" name="Text 10"/>
          <p:cNvSpPr/>
          <p:nvPr/>
        </p:nvSpPr>
        <p:spPr>
          <a:xfrm>
            <a:off x="984250" y="3718520"/>
            <a:ext cx="4853051"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Global All-Reduce counts sample A twice: </a:t>
            </a:r>
            <a:r>
              <a:rPr lang="en-US" sz="1500" b="1" dirty="0">
                <a:solidFill>
                  <a:srgbClr val="C62828"/>
                </a:solidFill>
                <a:latin typeface="IBM Plex Sans" pitchFamily="34" charset="0"/>
                <a:ea typeface="IBM Plex Sans" pitchFamily="34" charset="-122"/>
                <a:cs typeface="IBM Plex Sans" pitchFamily="34" charset="-120"/>
              </a:rPr>
              <a:t>wrong</a:t>
            </a:r>
            <a:endParaRPr lang="en-US" sz="1500" dirty="0"/>
          </a:p>
        </p:txBody>
      </p:sp>
      <p:pic>
        <p:nvPicPr>
          <p:cNvPr id="17" name="Image 4" descr="2 G_A + G_B + G_C + G_D, not equal to G star">    </p:cNvPr>
          <p:cNvPicPr>
            <a:picLocks noChangeAspect="1"/>
          </p:cNvPicPr>
          <p:nvPr/>
        </p:nvPicPr>
        <p:blipFill>
          <a:blip r:embed="rId5"/>
          <a:srcRect l="0" r="0" t="0" b="0"/>
          <a:stretch/>
        </p:blipFill>
        <p:spPr>
          <a:xfrm>
            <a:off x="984250" y="4112220"/>
            <a:ext cx="2838450" cy="241300"/>
          </a:xfrm>
          <a:prstGeom prst="rect">
            <a:avLst/>
          </a:prstGeom>
        </p:spPr>
      </p:pic>
      <p:sp>
        <p:nvSpPr>
          <p:cNvPr id="18" name="Shape 11"/>
          <p:cNvSpPr/>
          <p:nvPr/>
        </p:nvSpPr>
        <p:spPr>
          <a:xfrm>
            <a:off x="6232525" y="1158875"/>
            <a:ext cx="5238750" cy="3693120"/>
          </a:xfrm>
          <a:prstGeom prst="roundRect">
            <a:avLst>
              <a:gd name="adj" fmla="val 3869"/>
            </a:avLst>
          </a:prstGeom>
          <a:solidFill>
            <a:srgbClr val="E4F3E1"/>
          </a:solidFill>
          <a:ln w="19050">
            <a:solidFill>
              <a:srgbClr val="5FA347"/>
            </a:solidFill>
            <a:prstDash val="solid"/>
          </a:ln>
        </p:spPr>
      </p:sp>
      <p:sp>
        <p:nvSpPr>
          <p:cNvPr id="19" name="Text 12"/>
          <p:cNvSpPr/>
          <p:nvPr/>
        </p:nvSpPr>
        <p:spPr>
          <a:xfrm>
            <a:off x="6496050" y="1371600"/>
            <a:ext cx="4853051" cy="327620"/>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2F6B22"/>
                </a:solidFill>
                <a:latin typeface="Montserrat" pitchFamily="34" charset="0"/>
                <a:ea typeface="Montserrat" pitchFamily="34" charset="-122"/>
                <a:cs typeface="Montserrat" pitchFamily="34" charset="-120"/>
              </a:rPr>
              <a:t>Fix: two-phase sync</a:t>
            </a:r>
            <a:endParaRPr lang="en-US" sz="1700" dirty="0"/>
          </a:p>
        </p:txBody>
      </p:sp>
      <p:sp>
        <p:nvSpPr>
          <p:cNvPr id="20" name="Text 13"/>
          <p:cNvSpPr/>
          <p:nvPr/>
        </p:nvSpPr>
        <p:spPr>
          <a:xfrm>
            <a:off x="6538913" y="1800820"/>
            <a:ext cx="4802568" cy="1168400"/>
          </a:xfrm>
          <a:prstGeom prst="rect">
            <a:avLst/>
          </a:prstGeom>
          <a:noFill/>
          <a:ln/>
        </p:spPr>
        <p:txBody>
          <a:bodyPr wrap="square" lIns="0" tIns="0" rIns="0" bIns="0" rtlCol="0" anchor="t">
            <a:normAutofit/>
          </a:bodyPr>
          <a:lstStyle/>
          <a:p>
            <a:pPr algn="l" marL="211138" indent="-211138">
              <a:lnSpc>
                <a:spcPts val="2250"/>
              </a:lnSpc>
              <a:buSzPct val="100000"/>
              <a:buFontTx/>
              <a:buAutoNum type="arabicPeriod" startAt="1"/>
            </a:pPr>
            <a:r>
              <a:rPr lang="en-US" sz="1500" dirty="0">
                <a:solidFill>
                  <a:srgbClr val="1F2A37"/>
                </a:solidFill>
                <a:latin typeface="IBM Plex Sans" pitchFamily="34" charset="0"/>
                <a:ea typeface="IBM Plex Sans" pitchFamily="34" charset="-122"/>
                <a:cs typeface="IBM Plex Sans" pitchFamily="34" charset="-120"/>
              </a:rPr>
              <a:t>Pick a minimum </a:t>
            </a:r>
            <a:r>
              <a:rPr lang="en-US" sz="1500" b="1" dirty="0">
                <a:solidFill>
                  <a:srgbClr val="1F2A37"/>
                </a:solidFill>
                <a:latin typeface="IBM Plex Sans" pitchFamily="34" charset="0"/>
                <a:ea typeface="IBM Plex Sans" pitchFamily="34" charset="-122"/>
                <a:cs typeface="IBM Plex Sans" pitchFamily="34" charset="-120"/>
              </a:rPr>
              <a:t>exact cover</a:t>
            </a:r>
            <a:r>
              <a:rPr lang="en-US" sz="1500" dirty="0">
                <a:solidFill>
                  <a:srgbClr val="1F2A37"/>
                </a:solidFill>
                <a:latin typeface="IBM Plex Sans" pitchFamily="34" charset="0"/>
                <a:ea typeface="IBM Plex Sans" pitchFamily="34" charset="-122"/>
                <a:cs typeface="IBM Plex Sans" pitchFamily="34" charset="-120"/>
              </a:rPr>
              <a:t>: disjoint groups covering every sample (Groups 1, 2)</a:t>
            </a:r>
            <a:endParaRPr lang="en-US" sz="1500" dirty="0"/>
          </a:p>
          <a:p>
            <a:pPr algn="l" marL="211138" indent="-211138">
              <a:lnSpc>
                <a:spcPts val="2250"/>
              </a:lnSpc>
              <a:buSzPct val="100000"/>
              <a:buFontTx/>
              <a:buAutoNum type="arabicPeriod" startAt="1"/>
            </a:pPr>
            <a:r>
              <a:rPr lang="en-US" sz="1500" b="1" dirty="0">
                <a:solidFill>
                  <a:srgbClr val="1F2A37"/>
                </a:solidFill>
                <a:latin typeface="IBM Plex Sans" pitchFamily="34" charset="0"/>
                <a:ea typeface="IBM Plex Sans" pitchFamily="34" charset="-122"/>
                <a:cs typeface="IBM Plex Sans" pitchFamily="34" charset="-120"/>
              </a:rPr>
              <a:t>Phase 1:</a:t>
            </a:r>
            <a:r>
              <a:rPr lang="en-US" sz="1500" dirty="0">
                <a:solidFill>
                  <a:srgbClr val="1F2A37"/>
                </a:solidFill>
                <a:latin typeface="IBM Plex Sans" pitchFamily="34" charset="0"/>
                <a:ea typeface="IBM Plex Sans" pitchFamily="34" charset="-122"/>
                <a:cs typeface="IBM Plex Sans" pitchFamily="34" charset="-120"/>
              </a:rPr>
              <a:t> All-Reduce among the cover groups</a:t>
            </a:r>
            <a:endParaRPr lang="en-US" sz="1500" dirty="0"/>
          </a:p>
          <a:p>
            <a:pPr algn="l" marL="211138" indent="-211138">
              <a:lnSpc>
                <a:spcPts val="2250"/>
              </a:lnSpc>
              <a:buSzPct val="100000"/>
              <a:buFontTx/>
              <a:buAutoNum type="arabicPeriod" startAt="1"/>
            </a:pPr>
            <a:r>
              <a:rPr lang="en-US" sz="1500" b="1" dirty="0">
                <a:solidFill>
                  <a:srgbClr val="1F2A37"/>
                </a:solidFill>
                <a:latin typeface="IBM Plex Sans" pitchFamily="34" charset="0"/>
                <a:ea typeface="IBM Plex Sans" pitchFamily="34" charset="-122"/>
                <a:cs typeface="IBM Plex Sans" pitchFamily="34" charset="-120"/>
              </a:rPr>
              <a:t>Phase 2:</a:t>
            </a:r>
            <a:r>
              <a:rPr lang="en-US" sz="1500" dirty="0">
                <a:solidFill>
                  <a:srgbClr val="1F2A37"/>
                </a:solidFill>
                <a:latin typeface="IBM Plex Sans" pitchFamily="34" charset="0"/>
                <a:ea typeface="IBM Plex Sans" pitchFamily="34" charset="-122"/>
                <a:cs typeface="IBM Plex Sans" pitchFamily="34" charset="-120"/>
              </a:rPr>
              <a:t> broadcast to the rest (Group 3)</a:t>
            </a:r>
            <a:endParaRPr lang="en-US" sz="1500" dirty="0"/>
          </a:p>
        </p:txBody>
      </p:sp>
      <p:pic>
        <p:nvPicPr>
          <p:cNvPr id="21" name="Image 5" descr="the chosen groups cover all samples and are disjoint">    </p:cNvPr>
          <p:cNvPicPr>
            <a:picLocks noChangeAspect="1"/>
          </p:cNvPicPr>
          <p:nvPr/>
        </p:nvPicPr>
        <p:blipFill>
          <a:blip r:embed="rId6"/>
          <a:srcRect l="0" r="0" t="0" b="0"/>
          <a:stretch/>
        </p:blipFill>
        <p:spPr>
          <a:xfrm>
            <a:off x="7699375" y="3070820"/>
            <a:ext cx="2305050" cy="431800"/>
          </a:xfrm>
          <a:prstGeom prst="rect">
            <a:avLst/>
          </a:prstGeom>
        </p:spPr>
      </p:pic>
      <p:sp>
        <p:nvSpPr>
          <p:cNvPr id="22" name="Shape 14"/>
          <p:cNvSpPr/>
          <p:nvPr/>
        </p:nvSpPr>
        <p:spPr>
          <a:xfrm>
            <a:off x="6496050" y="3629620"/>
            <a:ext cx="4711700" cy="615950"/>
          </a:xfrm>
          <a:prstGeom prst="roundRect">
            <a:avLst>
              <a:gd name="adj" fmla="val 14433"/>
            </a:avLst>
          </a:prstGeom>
          <a:solidFill>
            <a:srgbClr val="FDFDFB"/>
          </a:solidFill>
          <a:ln/>
        </p:spPr>
      </p:sp>
      <p:pic>
        <p:nvPicPr>
          <p:cNvPr id="23" name="Image 6" descr="CheckCircle">    </p:cNvPr>
          <p:cNvPicPr>
            <a:picLocks noChangeAspect="1"/>
          </p:cNvPicPr>
          <p:nvPr/>
        </p:nvPicPr>
        <p:blipFill>
          <a:blip r:embed="rId7"/>
          <a:srcRect l="0" r="0" t="0" b="0"/>
          <a:stretch/>
        </p:blipFill>
        <p:spPr>
          <a:xfrm>
            <a:off x="6623050" y="3810595"/>
            <a:ext cx="254000" cy="254000"/>
          </a:xfrm>
          <a:prstGeom prst="rect">
            <a:avLst/>
          </a:prstGeom>
        </p:spPr>
      </p:pic>
      <p:pic>
        <p:nvPicPr>
          <p:cNvPr id="24" name="Image 7" descr="G_final = sum over cover groups of G_r = sum over samples of G_i = G star">    </p:cNvPr>
          <p:cNvPicPr>
            <a:picLocks noChangeAspect="1"/>
          </p:cNvPicPr>
          <p:nvPr/>
        </p:nvPicPr>
        <p:blipFill>
          <a:blip r:embed="rId8"/>
          <a:srcRect l="0" r="0" t="0" b="0"/>
          <a:stretch/>
        </p:blipFill>
        <p:spPr>
          <a:xfrm>
            <a:off x="6965950" y="3705820"/>
            <a:ext cx="2692400" cy="463550"/>
          </a:xfrm>
          <a:prstGeom prst="rect">
            <a:avLst/>
          </a:prstGeom>
        </p:spPr>
      </p:pic>
      <p:sp>
        <p:nvSpPr>
          <p:cNvPr id="25" name="Text 15"/>
          <p:cNvSpPr/>
          <p:nvPr/>
        </p:nvSpPr>
        <p:spPr>
          <a:xfrm>
            <a:off x="6496050" y="4372570"/>
            <a:ext cx="485305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2F6B22"/>
                </a:solidFill>
                <a:latin typeface="IBM Plex Sans" pitchFamily="34" charset="0"/>
                <a:ea typeface="IBM Plex Sans" pitchFamily="34" charset="-122"/>
                <a:cs typeface="IBM Plex Sans" pitchFamily="34" charset="-120"/>
              </a:rPr>
              <a:t>Same update as static training</a:t>
            </a:r>
            <a:endParaRPr lang="en-US" sz="1500" dirty="0"/>
          </a:p>
        </p:txBody>
      </p:sp>
      <p:sp>
        <p:nvSpPr>
          <p:cNvPr id="26" name="Text 16"/>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24</a:t>
            </a:r>
            <a:endParaRPr lang="en-US" sz="1300" dirty="0"/>
          </a:p>
        </p:txBody>
      </p:sp>
      <p:sp>
        <p:nvSpPr>
          <p:cNvPr id="27" name="Text 17"/>
          <p:cNvSpPr/>
          <p:nvPr/>
        </p:nvSpPr>
        <p:spPr>
          <a:xfrm>
            <a:off x="711200" y="6390680"/>
            <a:ext cx="58864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More details: Eqs. (10)–(12) in the paper</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Outline</a:t>
            </a:r>
            <a:endParaRPr lang="en-US" sz="3000" dirty="0"/>
          </a:p>
        </p:txBody>
      </p:sp>
      <p:sp>
        <p:nvSpPr>
          <p:cNvPr id="3" name="Text 1"/>
          <p:cNvSpPr/>
          <p:nvPr/>
        </p:nvSpPr>
        <p:spPr>
          <a:xfrm>
            <a:off x="2235200" y="1504950"/>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1. Background:</a:t>
            </a:r>
            <a:r>
              <a:rPr lang="en-US" sz="2400" dirty="0">
                <a:solidFill>
                  <a:srgbClr val="A9BBD3"/>
                </a:solidFill>
                <a:latin typeface="Montserrat" pitchFamily="34" charset="0"/>
                <a:ea typeface="Montserrat" pitchFamily="34" charset="-122"/>
                <a:cs typeface="Montserrat" pitchFamily="34" charset="-120"/>
              </a:rPr>
              <a:t> T2V Training Today</a:t>
            </a:r>
            <a:endParaRPr lang="en-US" sz="2400" dirty="0"/>
          </a:p>
        </p:txBody>
      </p:sp>
      <p:sp>
        <p:nvSpPr>
          <p:cNvPr id="4" name="Text 2"/>
          <p:cNvSpPr/>
          <p:nvPr/>
        </p:nvSpPr>
        <p:spPr>
          <a:xfrm>
            <a:off x="2235200" y="2236391"/>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2. Motivation:</a:t>
            </a:r>
            <a:r>
              <a:rPr lang="en-US" sz="2400" dirty="0">
                <a:solidFill>
                  <a:srgbClr val="A9BBD3"/>
                </a:solidFill>
                <a:latin typeface="Montserrat" pitchFamily="34" charset="0"/>
                <a:ea typeface="Montserrat" pitchFamily="34" charset="-122"/>
                <a:cs typeface="Montserrat" pitchFamily="34" charset="-120"/>
              </a:rPr>
              <a:t> Why GPUs Sit Idle</a:t>
            </a:r>
            <a:endParaRPr lang="en-US" sz="2400" dirty="0"/>
          </a:p>
        </p:txBody>
      </p:sp>
      <p:sp>
        <p:nvSpPr>
          <p:cNvPr id="5" name="Text 3"/>
          <p:cNvSpPr/>
          <p:nvPr/>
        </p:nvSpPr>
        <p:spPr>
          <a:xfrm>
            <a:off x="2235200" y="2967831"/>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A9BBD3"/>
                </a:solidFill>
                <a:latin typeface="Montserrat" pitchFamily="34" charset="0"/>
                <a:ea typeface="Montserrat" pitchFamily="34" charset="-122"/>
                <a:cs typeface="Montserrat" pitchFamily="34" charset="-120"/>
              </a:rPr>
              <a:t>3. Arachne Design</a:t>
            </a:r>
            <a:endParaRPr lang="en-US" sz="2400" dirty="0"/>
          </a:p>
        </p:txBody>
      </p:sp>
      <p:sp>
        <p:nvSpPr>
          <p:cNvPr id="6" name="Text 4"/>
          <p:cNvSpPr/>
          <p:nvPr/>
        </p:nvSpPr>
        <p:spPr>
          <a:xfrm>
            <a:off x="2235200" y="3699272"/>
            <a:ext cx="9522968" cy="452041"/>
          </a:xfrm>
          <a:prstGeom prst="rect">
            <a:avLst/>
          </a:prstGeom>
          <a:noFill/>
          <a:ln/>
        </p:spPr>
        <p:txBody>
          <a:bodyPr wrap="square" lIns="0" tIns="0" rIns="0" bIns="0" rtlCol="0" anchor="t">
            <a:normAutofit/>
          </a:bodyPr>
          <a:lstStyle/>
          <a:p>
            <a:pPr algn="l" indent="0" marL="0">
              <a:lnSpc>
                <a:spcPts val="3360"/>
              </a:lnSpc>
              <a:buNone/>
            </a:pPr>
            <a:r>
              <a:rPr lang="en-US" sz="2400" b="1" dirty="0">
                <a:solidFill>
                  <a:srgbClr val="0E4C92"/>
                </a:solidFill>
                <a:latin typeface="Montserrat" pitchFamily="34" charset="0"/>
                <a:ea typeface="Montserrat" pitchFamily="34" charset="-122"/>
                <a:cs typeface="Montserrat" pitchFamily="34" charset="-120"/>
              </a:rPr>
              <a:t>4. Evaluation</a:t>
            </a:r>
            <a:endParaRPr lang="en-US" sz="2400" dirty="0"/>
          </a:p>
        </p:txBody>
      </p:sp>
      <p:sp>
        <p:nvSpPr>
          <p:cNvPr id="7" name="Text 5"/>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25</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Evaluation:</a:t>
            </a:r>
            <a:r>
              <a:rPr lang="en-US" sz="3000" b="0" i="0" dirty="0">
                <a:solidFill>
                  <a:srgbClr val="0E4C92"/>
                </a:solidFill>
                <a:latin typeface="Montserrat" pitchFamily="34" charset="0"/>
                <a:ea typeface="Montserrat" pitchFamily="34" charset="-122"/>
                <a:cs typeface="Montserrat" pitchFamily="34" charset="-120"/>
              </a:rPr>
              <a:t> Setup</a:t>
            </a:r>
            <a:endParaRPr lang="en-US" sz="3000" dirty="0"/>
          </a:p>
        </p:txBody>
      </p:sp>
      <p:sp>
        <p:nvSpPr>
          <p:cNvPr id="3" name="Shape 1"/>
          <p:cNvSpPr/>
          <p:nvPr/>
        </p:nvSpPr>
        <p:spPr>
          <a:xfrm>
            <a:off x="711200" y="1200150"/>
            <a:ext cx="10769600" cy="4802783"/>
          </a:xfrm>
          <a:prstGeom prst="rect">
            <a:avLst/>
          </a:prstGeom>
          <a:solidFill>
            <a:srgbClr val="FDFDFB"/>
          </a:solidFill>
          <a:ln/>
        </p:spPr>
      </p:sp>
      <p:sp>
        <p:nvSpPr>
          <p:cNvPr id="4" name="Shape 2"/>
          <p:cNvSpPr/>
          <p:nvPr/>
        </p:nvSpPr>
        <p:spPr>
          <a:xfrm>
            <a:off x="11474450" y="1200150"/>
            <a:ext cx="0" cy="4802783"/>
          </a:xfrm>
          <a:prstGeom prst="line">
            <a:avLst/>
          </a:prstGeom>
          <a:noFill/>
          <a:ln w="12700">
            <a:solidFill>
              <a:srgbClr val="C9D6E8"/>
            </a:solidFill>
            <a:prstDash val="solid"/>
          </a:ln>
        </p:spPr>
      </p:sp>
      <p:sp>
        <p:nvSpPr>
          <p:cNvPr id="5" name="Shape 3"/>
          <p:cNvSpPr/>
          <p:nvPr/>
        </p:nvSpPr>
        <p:spPr>
          <a:xfrm>
            <a:off x="711200" y="5996583"/>
            <a:ext cx="10769600" cy="0"/>
          </a:xfrm>
          <a:prstGeom prst="line">
            <a:avLst/>
          </a:prstGeom>
          <a:noFill/>
          <a:ln w="12700">
            <a:solidFill>
              <a:srgbClr val="C9D6E8"/>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23900" y="1212850"/>
          <a:ext cx="10744200" cy="4777383"/>
        </p:xfrm>
        <a:graphic>
          <a:graphicData uri="http://schemas.openxmlformats.org/drawingml/2006/table">
            <a:tbl>
              <a:tblPr/>
              <a:tblGrid>
                <a:gridCol w="2148840"/>
                <a:gridCol w="8595360"/>
              </a:tblGrid>
              <a:tr h="645120">
                <a:tc>
                  <a:txBody>
                    <a:bodyPr/>
                    <a:lstStyle/>
                    <a:p>
                      <a:pPr indent="0" marL="0">
                        <a:lnSpc>
                          <a:spcPts val="2380"/>
                        </a:lnSpc>
                        <a:buNone/>
                      </a:pPr>
                      <a:r>
                        <a:rPr lang="en-US" sz="1700" b="1" dirty="0">
                          <a:solidFill>
                            <a:srgbClr val="0E4C92"/>
                          </a:solidFill>
                          <a:latin typeface="IBM Plex Sans" pitchFamily="34" charset="0"/>
                          <a:ea typeface="IBM Plex Sans" pitchFamily="34" charset="-122"/>
                          <a:cs typeface="IBM Plex Sans" pitchFamily="34" charset="-120"/>
                        </a:rPr>
                        <a:t>Item</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indent="0" marL="0">
                        <a:lnSpc>
                          <a:spcPts val="2380"/>
                        </a:lnSpc>
                        <a:buNone/>
                      </a:pPr>
                      <a:r>
                        <a:rPr lang="en-US" sz="1700" b="1" dirty="0">
                          <a:solidFill>
                            <a:srgbClr val="0E4C92"/>
                          </a:solidFill>
                          <a:latin typeface="IBM Plex Sans" pitchFamily="34" charset="0"/>
                          <a:ea typeface="IBM Plex Sans" pitchFamily="34" charset="-122"/>
                          <a:cs typeface="IBM Plex Sans" pitchFamily="34" charset="-120"/>
                        </a:rPr>
                        <a:t>Configuration</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r>
              <a:tr h="645120">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Platform</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64 × H100-80GB; 8 GPUs per node (NVLink), 8 × 400 Gbps InfiniBand per node</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645120">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Models</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Wan2.1-1.3B · CogVideoX-5B · HunyuanVideo-13B</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947341">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Workloads</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Open-Sora curriculum: WebVid 360p (~7M) → Koala 720p (~20M) → Lynx 1080p (~10M)</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947341">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Baselines</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Megatron-LM (DP + ZeRO-1 + CP) · DeepSpeed (ZeRO + Ulysses SP) · FlexSP (adaptive SP)</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947341">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Protocol</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380"/>
                        </a:lnSpc>
                        <a:buNone/>
                      </a:pPr>
                      <a:r>
                        <a:rPr lang="en-US" sz="1700" dirty="0">
                          <a:solidFill>
                            <a:srgbClr val="1F2A37"/>
                          </a:solidFill>
                          <a:latin typeface="IBM Plex Sans" pitchFamily="34" charset="0"/>
                          <a:ea typeface="IBM Plex Sans" pitchFamily="34" charset="-122"/>
                          <a:cs typeface="IBM Plex Sans" pitchFamily="34" charset="-120"/>
                        </a:rPr>
                        <a:t>16 GPUs end-to-end, up to 64 for scaling; same buckets and batching for all; mean of 50 iterations</a:t>
                      </a:r>
                      <a:endParaRPr lang="en-US" sz="1700" dirty="0">
                        <a:latin typeface="IBM Plex Sans" charset="0"/>
                        <a:ea typeface="IBM Plex Sans" charset="0"/>
                        <a:cs typeface="IBM Plex Sans" charset="0"/>
                      </a:endParaRPr>
                    </a:p>
                  </a:txBody>
                  <a:tcPr marL="177800" marR="177800" marT="165100" marB="1651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bl>
          </a:graphicData>
        </a:graphic>
      </p:graphicFrame>
      <p:sp>
        <p:nvSpPr>
          <p:cNvPr id="7" name="Text 4"/>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26</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Evaluation:</a:t>
            </a:r>
            <a:r>
              <a:rPr lang="en-US" sz="3000" b="0" i="0" dirty="0">
                <a:solidFill>
                  <a:srgbClr val="0E4C92"/>
                </a:solidFill>
                <a:latin typeface="Montserrat" pitchFamily="34" charset="0"/>
                <a:ea typeface="Montserrat" pitchFamily="34" charset="-122"/>
                <a:cs typeface="Montserrat" pitchFamily="34" charset="-120"/>
              </a:rPr>
              <a:t> End-to-end Performance</a:t>
            </a:r>
            <a:endParaRPr lang="en-US" sz="3000" dirty="0"/>
          </a:p>
        </p:txBody>
      </p:sp>
      <p:sp>
        <p:nvSpPr>
          <p:cNvPr id="3" name="Text 1"/>
          <p:cNvSpPr/>
          <p:nvPr/>
        </p:nvSpPr>
        <p:spPr>
          <a:xfrm>
            <a:off x="711200" y="1073150"/>
            <a:ext cx="2677954" cy="25648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4B5563"/>
                </a:solidFill>
                <a:latin typeface="IBM Plex Sans" pitchFamily="34" charset="0"/>
                <a:ea typeface="IBM Plex Sans" pitchFamily="34" charset="-122"/>
                <a:cs typeface="IBM Plex Sans" pitchFamily="34" charset="-120"/>
              </a:rPr>
              <a:t>HunyuanVideo-13B, 16 GPUs</a:t>
            </a:r>
            <a:endParaRPr lang="en-US" sz="1300" dirty="0"/>
          </a:p>
        </p:txBody>
      </p:sp>
      <p:sp>
        <p:nvSpPr>
          <p:cNvPr id="4" name="Shape 2"/>
          <p:cNvSpPr/>
          <p:nvPr/>
        </p:nvSpPr>
        <p:spPr>
          <a:xfrm>
            <a:off x="7271941" y="1112441"/>
            <a:ext cx="152400" cy="152400"/>
          </a:xfrm>
          <a:prstGeom prst="roundRect">
            <a:avLst>
              <a:gd name="adj" fmla="val 16667"/>
            </a:avLst>
          </a:prstGeom>
          <a:solidFill>
            <a:srgbClr val="9AA0A8"/>
          </a:solidFill>
          <a:ln/>
        </p:spPr>
      </p:sp>
      <p:sp>
        <p:nvSpPr>
          <p:cNvPr id="5" name="Text 3"/>
          <p:cNvSpPr/>
          <p:nvPr/>
        </p:nvSpPr>
        <p:spPr>
          <a:xfrm>
            <a:off x="7487841" y="1081980"/>
            <a:ext cx="109239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Megatron-LM</a:t>
            </a:r>
            <a:endParaRPr lang="en-US" sz="1200" dirty="0"/>
          </a:p>
        </p:txBody>
      </p:sp>
      <p:sp>
        <p:nvSpPr>
          <p:cNvPr id="6" name="Shape 4"/>
          <p:cNvSpPr/>
          <p:nvPr/>
        </p:nvSpPr>
        <p:spPr>
          <a:xfrm>
            <a:off x="8601373" y="1112441"/>
            <a:ext cx="152400" cy="152400"/>
          </a:xfrm>
          <a:prstGeom prst="roundRect">
            <a:avLst>
              <a:gd name="adj" fmla="val 16667"/>
            </a:avLst>
          </a:prstGeom>
          <a:solidFill>
            <a:srgbClr val="4F7CC4"/>
          </a:solidFill>
          <a:ln/>
        </p:spPr>
      </p:sp>
      <p:sp>
        <p:nvSpPr>
          <p:cNvPr id="7" name="Text 5"/>
          <p:cNvSpPr/>
          <p:nvPr/>
        </p:nvSpPr>
        <p:spPr>
          <a:xfrm>
            <a:off x="8817273" y="1081980"/>
            <a:ext cx="94880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DeepSpeed</a:t>
            </a:r>
            <a:endParaRPr lang="en-US" sz="1200" dirty="0"/>
          </a:p>
        </p:txBody>
      </p:sp>
      <p:sp>
        <p:nvSpPr>
          <p:cNvPr id="8" name="Shape 6"/>
          <p:cNvSpPr/>
          <p:nvPr/>
        </p:nvSpPr>
        <p:spPr>
          <a:xfrm>
            <a:off x="9811147" y="1112441"/>
            <a:ext cx="152400" cy="152400"/>
          </a:xfrm>
          <a:prstGeom prst="roundRect">
            <a:avLst>
              <a:gd name="adj" fmla="val 16667"/>
            </a:avLst>
          </a:prstGeom>
          <a:solidFill>
            <a:srgbClr val="6BAF5B"/>
          </a:solidFill>
          <a:ln/>
        </p:spPr>
      </p:sp>
      <p:sp>
        <p:nvSpPr>
          <p:cNvPr id="9" name="Text 7"/>
          <p:cNvSpPr/>
          <p:nvPr/>
        </p:nvSpPr>
        <p:spPr>
          <a:xfrm>
            <a:off x="10027047" y="1081980"/>
            <a:ext cx="56007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FlexSP</a:t>
            </a:r>
            <a:endParaRPr lang="en-US" sz="1200" dirty="0"/>
          </a:p>
        </p:txBody>
      </p:sp>
      <p:sp>
        <p:nvSpPr>
          <p:cNvPr id="10" name="Shape 8"/>
          <p:cNvSpPr/>
          <p:nvPr/>
        </p:nvSpPr>
        <p:spPr>
          <a:xfrm>
            <a:off x="10696972" y="1112441"/>
            <a:ext cx="152400" cy="152400"/>
          </a:xfrm>
          <a:prstGeom prst="roundRect">
            <a:avLst>
              <a:gd name="adj" fmla="val 16667"/>
            </a:avLst>
          </a:prstGeom>
          <a:solidFill>
            <a:srgbClr val="E8772E"/>
          </a:solidFill>
          <a:ln/>
        </p:spPr>
      </p:sp>
      <p:sp>
        <p:nvSpPr>
          <p:cNvPr id="11" name="Text 9"/>
          <p:cNvSpPr/>
          <p:nvPr/>
        </p:nvSpPr>
        <p:spPr>
          <a:xfrm>
            <a:off x="10912872" y="1081980"/>
            <a:ext cx="68151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Arachne</a:t>
            </a:r>
            <a:endParaRPr lang="en-US" sz="1200" dirty="0"/>
          </a:p>
        </p:txBody>
      </p:sp>
      <p:sp>
        <p:nvSpPr>
          <p:cNvPr id="12" name="Text 10"/>
          <p:cNvSpPr/>
          <p:nvPr/>
        </p:nvSpPr>
        <p:spPr>
          <a:xfrm>
            <a:off x="711200" y="1482030"/>
            <a:ext cx="5415534"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4C92"/>
                </a:solidFill>
                <a:latin typeface="Montserrat" pitchFamily="34" charset="0"/>
                <a:ea typeface="Montserrat" pitchFamily="34" charset="-122"/>
                <a:cs typeface="Montserrat" pitchFamily="34" charset="-120"/>
              </a:rPr>
              <a:t>Arachne's speedup over each baseline</a:t>
            </a:r>
            <a:endParaRPr lang="en-US" sz="1500" dirty="0"/>
          </a:p>
        </p:txBody>
      </p:sp>
      <p:sp>
        <p:nvSpPr>
          <p:cNvPr id="13" name="Text 11"/>
          <p:cNvSpPr/>
          <p:nvPr/>
        </p:nvSpPr>
        <p:spPr>
          <a:xfrm>
            <a:off x="711200" y="1824930"/>
            <a:ext cx="54155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Iteration time; axis starts at 1.0× (= baseline)</a:t>
            </a:r>
            <a:endParaRPr lang="en-US" sz="1200" dirty="0"/>
          </a:p>
        </p:txBody>
      </p:sp>
      <p:sp>
        <p:nvSpPr>
          <p:cNvPr id="14" name="Shape 12"/>
          <p:cNvSpPr/>
          <p:nvPr/>
        </p:nvSpPr>
        <p:spPr>
          <a:xfrm>
            <a:off x="711200" y="4644926"/>
            <a:ext cx="5257800" cy="0"/>
          </a:xfrm>
          <a:prstGeom prst="line">
            <a:avLst/>
          </a:prstGeom>
          <a:noFill/>
          <a:ln w="19050">
            <a:solidFill>
              <a:srgbClr val="1F2A37"/>
            </a:solidFill>
            <a:prstDash val="solid"/>
          </a:ln>
        </p:spPr>
      </p:sp>
      <p:sp>
        <p:nvSpPr>
          <p:cNvPr id="15" name="Text 13"/>
          <p:cNvSpPr/>
          <p:nvPr/>
        </p:nvSpPr>
        <p:spPr>
          <a:xfrm>
            <a:off x="886520" y="3831530"/>
            <a:ext cx="462161"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1.18×</a:t>
            </a:r>
            <a:endParaRPr lang="en-US" sz="1200" dirty="0"/>
          </a:p>
        </p:txBody>
      </p:sp>
      <p:sp>
        <p:nvSpPr>
          <p:cNvPr id="16" name="Shape 14"/>
          <p:cNvSpPr/>
          <p:nvPr/>
        </p:nvSpPr>
        <p:spPr>
          <a:xfrm>
            <a:off x="914400" y="4082951"/>
            <a:ext cx="355600" cy="552450"/>
          </a:xfrm>
          <a:prstGeom prst="rect">
            <a:avLst/>
          </a:prstGeom>
          <a:solidFill>
            <a:srgbClr val="9AA0A8"/>
          </a:solidFill>
          <a:ln/>
        </p:spPr>
      </p:sp>
      <p:sp>
        <p:nvSpPr>
          <p:cNvPr id="17" name="Text 15"/>
          <p:cNvSpPr/>
          <p:nvPr/>
        </p:nvSpPr>
        <p:spPr>
          <a:xfrm>
            <a:off x="1381820" y="3983930"/>
            <a:ext cx="462161"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1.13×</a:t>
            </a:r>
            <a:endParaRPr lang="en-US" sz="1200" dirty="0"/>
          </a:p>
        </p:txBody>
      </p:sp>
      <p:sp>
        <p:nvSpPr>
          <p:cNvPr id="18" name="Shape 16"/>
          <p:cNvSpPr/>
          <p:nvPr/>
        </p:nvSpPr>
        <p:spPr>
          <a:xfrm>
            <a:off x="1409700" y="4235351"/>
            <a:ext cx="355600" cy="400050"/>
          </a:xfrm>
          <a:prstGeom prst="rect">
            <a:avLst/>
          </a:prstGeom>
          <a:solidFill>
            <a:srgbClr val="4F7CC4"/>
          </a:solidFill>
          <a:ln/>
        </p:spPr>
      </p:sp>
      <p:sp>
        <p:nvSpPr>
          <p:cNvPr id="19" name="Text 17"/>
          <p:cNvSpPr/>
          <p:nvPr/>
        </p:nvSpPr>
        <p:spPr>
          <a:xfrm>
            <a:off x="1877120" y="4104580"/>
            <a:ext cx="462161"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1.09×</a:t>
            </a:r>
            <a:endParaRPr lang="en-US" sz="1200" dirty="0"/>
          </a:p>
        </p:txBody>
      </p:sp>
      <p:sp>
        <p:nvSpPr>
          <p:cNvPr id="20" name="Shape 18"/>
          <p:cNvSpPr/>
          <p:nvPr/>
        </p:nvSpPr>
        <p:spPr>
          <a:xfrm>
            <a:off x="1905000" y="4356001"/>
            <a:ext cx="355600" cy="279400"/>
          </a:xfrm>
          <a:prstGeom prst="rect">
            <a:avLst/>
          </a:prstGeom>
          <a:solidFill>
            <a:srgbClr val="6BAF5B"/>
          </a:solidFill>
          <a:ln/>
        </p:spPr>
      </p:sp>
      <p:sp>
        <p:nvSpPr>
          <p:cNvPr id="21" name="Text 19"/>
          <p:cNvSpPr/>
          <p:nvPr/>
        </p:nvSpPr>
        <p:spPr>
          <a:xfrm>
            <a:off x="2639120" y="3056830"/>
            <a:ext cx="462161"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1.43×</a:t>
            </a:r>
            <a:endParaRPr lang="en-US" sz="1200" dirty="0"/>
          </a:p>
        </p:txBody>
      </p:sp>
      <p:sp>
        <p:nvSpPr>
          <p:cNvPr id="22" name="Shape 20"/>
          <p:cNvSpPr/>
          <p:nvPr/>
        </p:nvSpPr>
        <p:spPr>
          <a:xfrm>
            <a:off x="2667000" y="3308251"/>
            <a:ext cx="355600" cy="1327150"/>
          </a:xfrm>
          <a:prstGeom prst="rect">
            <a:avLst/>
          </a:prstGeom>
          <a:solidFill>
            <a:srgbClr val="9AA0A8"/>
          </a:solidFill>
          <a:ln/>
        </p:spPr>
      </p:sp>
      <p:sp>
        <p:nvSpPr>
          <p:cNvPr id="23" name="Text 21"/>
          <p:cNvSpPr/>
          <p:nvPr/>
        </p:nvSpPr>
        <p:spPr>
          <a:xfrm>
            <a:off x="3134420" y="3088580"/>
            <a:ext cx="462161"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1.42×</a:t>
            </a:r>
            <a:endParaRPr lang="en-US" sz="1200" dirty="0"/>
          </a:p>
        </p:txBody>
      </p:sp>
      <p:sp>
        <p:nvSpPr>
          <p:cNvPr id="24" name="Shape 22"/>
          <p:cNvSpPr/>
          <p:nvPr/>
        </p:nvSpPr>
        <p:spPr>
          <a:xfrm>
            <a:off x="3162300" y="3340001"/>
            <a:ext cx="355600" cy="1295400"/>
          </a:xfrm>
          <a:prstGeom prst="rect">
            <a:avLst/>
          </a:prstGeom>
          <a:solidFill>
            <a:srgbClr val="4F7CC4"/>
          </a:solidFill>
          <a:ln/>
        </p:spPr>
      </p:sp>
      <p:sp>
        <p:nvSpPr>
          <p:cNvPr id="25" name="Text 23"/>
          <p:cNvSpPr/>
          <p:nvPr/>
        </p:nvSpPr>
        <p:spPr>
          <a:xfrm>
            <a:off x="3629720" y="3552130"/>
            <a:ext cx="462161"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1.27×</a:t>
            </a:r>
            <a:endParaRPr lang="en-US" sz="1200" dirty="0"/>
          </a:p>
        </p:txBody>
      </p:sp>
      <p:sp>
        <p:nvSpPr>
          <p:cNvPr id="26" name="Shape 24"/>
          <p:cNvSpPr/>
          <p:nvPr/>
        </p:nvSpPr>
        <p:spPr>
          <a:xfrm>
            <a:off x="3657600" y="3803551"/>
            <a:ext cx="355600" cy="831850"/>
          </a:xfrm>
          <a:prstGeom prst="rect">
            <a:avLst/>
          </a:prstGeom>
          <a:solidFill>
            <a:srgbClr val="6BAF5B"/>
          </a:solidFill>
          <a:ln/>
        </p:spPr>
      </p:sp>
      <p:sp>
        <p:nvSpPr>
          <p:cNvPr id="27" name="Text 25"/>
          <p:cNvSpPr/>
          <p:nvPr/>
        </p:nvSpPr>
        <p:spPr>
          <a:xfrm>
            <a:off x="4356497" y="2341860"/>
            <a:ext cx="532705" cy="274241"/>
          </a:xfrm>
          <a:prstGeom prst="rect">
            <a:avLst/>
          </a:prstGeom>
          <a:noFill/>
          <a:ln/>
        </p:spPr>
        <p:txBody>
          <a:bodyPr wrap="none" lIns="0" tIns="0" rIns="0" bIns="0" rtlCol="0" anchor="t">
            <a:normAutofit/>
          </a:bodyPr>
          <a:lstStyle/>
          <a:p>
            <a:pPr algn="l" indent="0" marL="0">
              <a:lnSpc>
                <a:spcPts val="1960"/>
              </a:lnSpc>
              <a:buNone/>
            </a:pPr>
            <a:r>
              <a:rPr lang="en-US" sz="1400" b="1" dirty="0">
                <a:solidFill>
                  <a:srgbClr val="C62828"/>
                </a:solidFill>
                <a:latin typeface="IBM Plex Sans" pitchFamily="34" charset="0"/>
                <a:ea typeface="IBM Plex Sans" pitchFamily="34" charset="-122"/>
                <a:cs typeface="IBM Plex Sans" pitchFamily="34" charset="-120"/>
              </a:rPr>
              <a:t>1.65×</a:t>
            </a:r>
            <a:endParaRPr lang="en-US" sz="1400" dirty="0"/>
          </a:p>
        </p:txBody>
      </p:sp>
      <p:sp>
        <p:nvSpPr>
          <p:cNvPr id="28" name="Shape 26"/>
          <p:cNvSpPr/>
          <p:nvPr/>
        </p:nvSpPr>
        <p:spPr>
          <a:xfrm>
            <a:off x="4429125" y="2638326"/>
            <a:ext cx="336550" cy="1987550"/>
          </a:xfrm>
          <a:prstGeom prst="rect">
            <a:avLst/>
          </a:prstGeom>
          <a:solidFill>
            <a:srgbClr val="9AA0A8"/>
          </a:solidFill>
          <a:ln w="19050">
            <a:solidFill>
              <a:srgbClr val="C62828"/>
            </a:solidFill>
            <a:prstDash val="solid"/>
          </a:ln>
        </p:spPr>
      </p:sp>
      <p:sp>
        <p:nvSpPr>
          <p:cNvPr id="29" name="Text 27"/>
          <p:cNvSpPr/>
          <p:nvPr/>
        </p:nvSpPr>
        <p:spPr>
          <a:xfrm>
            <a:off x="4887020" y="2561530"/>
            <a:ext cx="462161"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1.59×</a:t>
            </a:r>
            <a:endParaRPr lang="en-US" sz="1200" dirty="0"/>
          </a:p>
        </p:txBody>
      </p:sp>
      <p:sp>
        <p:nvSpPr>
          <p:cNvPr id="30" name="Shape 28"/>
          <p:cNvSpPr/>
          <p:nvPr/>
        </p:nvSpPr>
        <p:spPr>
          <a:xfrm>
            <a:off x="4914900" y="2812951"/>
            <a:ext cx="355600" cy="1822450"/>
          </a:xfrm>
          <a:prstGeom prst="rect">
            <a:avLst/>
          </a:prstGeom>
          <a:solidFill>
            <a:srgbClr val="4F7CC4"/>
          </a:solidFill>
          <a:ln/>
        </p:spPr>
      </p:sp>
      <p:sp>
        <p:nvSpPr>
          <p:cNvPr id="31" name="Text 29"/>
          <p:cNvSpPr/>
          <p:nvPr/>
        </p:nvSpPr>
        <p:spPr>
          <a:xfrm>
            <a:off x="5382320" y="3304480"/>
            <a:ext cx="462161"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1.35×</a:t>
            </a:r>
            <a:endParaRPr lang="en-US" sz="1200" dirty="0"/>
          </a:p>
        </p:txBody>
      </p:sp>
      <p:sp>
        <p:nvSpPr>
          <p:cNvPr id="32" name="Shape 30"/>
          <p:cNvSpPr/>
          <p:nvPr/>
        </p:nvSpPr>
        <p:spPr>
          <a:xfrm>
            <a:off x="5410200" y="3555901"/>
            <a:ext cx="355600" cy="1079500"/>
          </a:xfrm>
          <a:prstGeom prst="rect">
            <a:avLst/>
          </a:prstGeom>
          <a:solidFill>
            <a:srgbClr val="6BAF5B"/>
          </a:solidFill>
          <a:ln/>
        </p:spPr>
      </p:sp>
      <p:sp>
        <p:nvSpPr>
          <p:cNvPr id="33" name="Text 31"/>
          <p:cNvSpPr/>
          <p:nvPr/>
        </p:nvSpPr>
        <p:spPr>
          <a:xfrm>
            <a:off x="838200" y="4730651"/>
            <a:ext cx="1498600" cy="452041"/>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Stage 1 · 360p</a:t>
            </a:r>
            <a:endParaRPr lang="en-US" sz="1200" dirty="0"/>
          </a:p>
          <a:p>
            <a:pPr algn="ctr"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Arachne 22.07 s</a:t>
            </a:r>
            <a:endParaRPr lang="en-US" sz="1200" dirty="0"/>
          </a:p>
        </p:txBody>
      </p:sp>
      <p:sp>
        <p:nvSpPr>
          <p:cNvPr id="34" name="Text 32"/>
          <p:cNvSpPr/>
          <p:nvPr/>
        </p:nvSpPr>
        <p:spPr>
          <a:xfrm>
            <a:off x="2590800" y="4730651"/>
            <a:ext cx="1498600" cy="452041"/>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Stage 2 · 720p</a:t>
            </a:r>
            <a:endParaRPr lang="en-US" sz="1200" dirty="0"/>
          </a:p>
          <a:p>
            <a:pPr algn="ctr"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Arachne 32.96 s</a:t>
            </a:r>
            <a:endParaRPr lang="en-US" sz="1200" dirty="0"/>
          </a:p>
        </p:txBody>
      </p:sp>
      <p:sp>
        <p:nvSpPr>
          <p:cNvPr id="35" name="Text 33"/>
          <p:cNvSpPr/>
          <p:nvPr/>
        </p:nvSpPr>
        <p:spPr>
          <a:xfrm>
            <a:off x="4343400" y="4730651"/>
            <a:ext cx="1498600" cy="452041"/>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Stage 3 · 1080p</a:t>
            </a:r>
            <a:endParaRPr lang="en-US" sz="1200" dirty="0"/>
          </a:p>
          <a:p>
            <a:pPr algn="ctr"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Arachne 26.80 s</a:t>
            </a:r>
            <a:endParaRPr lang="en-US" sz="1200" dirty="0"/>
          </a:p>
        </p:txBody>
      </p:sp>
      <p:sp>
        <p:nvSpPr>
          <p:cNvPr id="36" name="Text 34"/>
          <p:cNvSpPr/>
          <p:nvPr/>
        </p:nvSpPr>
        <p:spPr>
          <a:xfrm>
            <a:off x="6223000" y="1482030"/>
            <a:ext cx="5415534"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4C92"/>
                </a:solidFill>
                <a:latin typeface="Montserrat" pitchFamily="34" charset="0"/>
                <a:ea typeface="Montserrat" pitchFamily="34" charset="-122"/>
                <a:cs typeface="Montserrat" pitchFamily="34" charset="-120"/>
              </a:rPr>
              <a:t>Average GPU idle ratio (%)</a:t>
            </a:r>
            <a:endParaRPr lang="en-US" sz="1500" dirty="0"/>
          </a:p>
        </p:txBody>
      </p:sp>
      <p:sp>
        <p:nvSpPr>
          <p:cNvPr id="37" name="Text 35"/>
          <p:cNvSpPr/>
          <p:nvPr/>
        </p:nvSpPr>
        <p:spPr>
          <a:xfrm>
            <a:off x="6223000" y="1824930"/>
            <a:ext cx="54155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Baselines idle more at higher resolution</a:t>
            </a:r>
            <a:endParaRPr lang="en-US" sz="1200" dirty="0"/>
          </a:p>
        </p:txBody>
      </p:sp>
      <p:sp>
        <p:nvSpPr>
          <p:cNvPr id="38" name="Shape 36"/>
          <p:cNvSpPr/>
          <p:nvPr/>
        </p:nvSpPr>
        <p:spPr>
          <a:xfrm>
            <a:off x="6223000" y="4644926"/>
            <a:ext cx="5257800" cy="0"/>
          </a:xfrm>
          <a:prstGeom prst="line">
            <a:avLst/>
          </a:prstGeom>
          <a:noFill/>
          <a:ln w="19050">
            <a:solidFill>
              <a:srgbClr val="1F2A37"/>
            </a:solidFill>
            <a:prstDash val="solid"/>
          </a:ln>
        </p:spPr>
      </p:sp>
      <p:sp>
        <p:nvSpPr>
          <p:cNvPr id="39" name="Text 37"/>
          <p:cNvSpPr/>
          <p:nvPr/>
        </p:nvSpPr>
        <p:spPr>
          <a:xfrm>
            <a:off x="6255544" y="289173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34.6</a:t>
            </a:r>
            <a:endParaRPr lang="en-US" sz="1200" dirty="0"/>
          </a:p>
        </p:txBody>
      </p:sp>
      <p:sp>
        <p:nvSpPr>
          <p:cNvPr id="40" name="Shape 38"/>
          <p:cNvSpPr/>
          <p:nvPr/>
        </p:nvSpPr>
        <p:spPr>
          <a:xfrm>
            <a:off x="6261100" y="3143151"/>
            <a:ext cx="304800" cy="1492250"/>
          </a:xfrm>
          <a:prstGeom prst="rect">
            <a:avLst/>
          </a:prstGeom>
          <a:solidFill>
            <a:srgbClr val="9AA0A8"/>
          </a:solidFill>
          <a:ln/>
        </p:spPr>
      </p:sp>
      <p:sp>
        <p:nvSpPr>
          <p:cNvPr id="41" name="Text 39"/>
          <p:cNvSpPr/>
          <p:nvPr/>
        </p:nvSpPr>
        <p:spPr>
          <a:xfrm>
            <a:off x="6661944" y="296793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32.8</a:t>
            </a:r>
            <a:endParaRPr lang="en-US" sz="1200" dirty="0"/>
          </a:p>
        </p:txBody>
      </p:sp>
      <p:sp>
        <p:nvSpPr>
          <p:cNvPr id="42" name="Shape 40"/>
          <p:cNvSpPr/>
          <p:nvPr/>
        </p:nvSpPr>
        <p:spPr>
          <a:xfrm>
            <a:off x="6667500" y="3219351"/>
            <a:ext cx="304800" cy="1416050"/>
          </a:xfrm>
          <a:prstGeom prst="rect">
            <a:avLst/>
          </a:prstGeom>
          <a:solidFill>
            <a:srgbClr val="4F7CC4"/>
          </a:solidFill>
          <a:ln/>
        </p:spPr>
      </p:sp>
      <p:sp>
        <p:nvSpPr>
          <p:cNvPr id="43" name="Text 41"/>
          <p:cNvSpPr/>
          <p:nvPr/>
        </p:nvSpPr>
        <p:spPr>
          <a:xfrm>
            <a:off x="7068344" y="336798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23.5</a:t>
            </a:r>
            <a:endParaRPr lang="en-US" sz="1200" dirty="0"/>
          </a:p>
        </p:txBody>
      </p:sp>
      <p:sp>
        <p:nvSpPr>
          <p:cNvPr id="44" name="Shape 42"/>
          <p:cNvSpPr/>
          <p:nvPr/>
        </p:nvSpPr>
        <p:spPr>
          <a:xfrm>
            <a:off x="7073900" y="3619401"/>
            <a:ext cx="304800" cy="1016000"/>
          </a:xfrm>
          <a:prstGeom prst="rect">
            <a:avLst/>
          </a:prstGeom>
          <a:solidFill>
            <a:srgbClr val="6BAF5B"/>
          </a:solidFill>
          <a:ln/>
        </p:spPr>
      </p:sp>
      <p:sp>
        <p:nvSpPr>
          <p:cNvPr id="45" name="Text 43"/>
          <p:cNvSpPr/>
          <p:nvPr/>
        </p:nvSpPr>
        <p:spPr>
          <a:xfrm>
            <a:off x="7471866" y="3863280"/>
            <a:ext cx="372368"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B4501A"/>
                </a:solidFill>
                <a:latin typeface="IBM Plex Sans" pitchFamily="34" charset="0"/>
                <a:ea typeface="IBM Plex Sans" pitchFamily="34" charset="-122"/>
                <a:cs typeface="IBM Plex Sans" pitchFamily="34" charset="-120"/>
              </a:rPr>
              <a:t>12.1</a:t>
            </a:r>
            <a:endParaRPr lang="en-US" sz="1200" dirty="0"/>
          </a:p>
        </p:txBody>
      </p:sp>
      <p:sp>
        <p:nvSpPr>
          <p:cNvPr id="46" name="Shape 44"/>
          <p:cNvSpPr/>
          <p:nvPr/>
        </p:nvSpPr>
        <p:spPr>
          <a:xfrm>
            <a:off x="7480300" y="4114701"/>
            <a:ext cx="304800" cy="520700"/>
          </a:xfrm>
          <a:prstGeom prst="rect">
            <a:avLst/>
          </a:prstGeom>
          <a:solidFill>
            <a:srgbClr val="E8772E"/>
          </a:solidFill>
          <a:ln/>
        </p:spPr>
      </p:sp>
      <p:sp>
        <p:nvSpPr>
          <p:cNvPr id="47" name="Text 45"/>
          <p:cNvSpPr/>
          <p:nvPr/>
        </p:nvSpPr>
        <p:spPr>
          <a:xfrm>
            <a:off x="8084344" y="270758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38.8</a:t>
            </a:r>
            <a:endParaRPr lang="en-US" sz="1200" dirty="0"/>
          </a:p>
        </p:txBody>
      </p:sp>
      <p:sp>
        <p:nvSpPr>
          <p:cNvPr id="48" name="Shape 46"/>
          <p:cNvSpPr/>
          <p:nvPr/>
        </p:nvSpPr>
        <p:spPr>
          <a:xfrm>
            <a:off x="8089900" y="2959001"/>
            <a:ext cx="304800" cy="1676400"/>
          </a:xfrm>
          <a:prstGeom prst="rect">
            <a:avLst/>
          </a:prstGeom>
          <a:solidFill>
            <a:srgbClr val="9AA0A8"/>
          </a:solidFill>
          <a:ln/>
        </p:spPr>
      </p:sp>
      <p:sp>
        <p:nvSpPr>
          <p:cNvPr id="49" name="Text 47"/>
          <p:cNvSpPr/>
          <p:nvPr/>
        </p:nvSpPr>
        <p:spPr>
          <a:xfrm>
            <a:off x="8490744" y="275838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37.6</a:t>
            </a:r>
            <a:endParaRPr lang="en-US" sz="1200" dirty="0"/>
          </a:p>
        </p:txBody>
      </p:sp>
      <p:sp>
        <p:nvSpPr>
          <p:cNvPr id="50" name="Shape 48"/>
          <p:cNvSpPr/>
          <p:nvPr/>
        </p:nvSpPr>
        <p:spPr>
          <a:xfrm>
            <a:off x="8496300" y="3009801"/>
            <a:ext cx="304800" cy="1625600"/>
          </a:xfrm>
          <a:prstGeom prst="rect">
            <a:avLst/>
          </a:prstGeom>
          <a:solidFill>
            <a:srgbClr val="4F7CC4"/>
          </a:solidFill>
          <a:ln/>
        </p:spPr>
      </p:sp>
      <p:sp>
        <p:nvSpPr>
          <p:cNvPr id="51" name="Text 49"/>
          <p:cNvSpPr/>
          <p:nvPr/>
        </p:nvSpPr>
        <p:spPr>
          <a:xfrm>
            <a:off x="8897144" y="322828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26.8</a:t>
            </a:r>
            <a:endParaRPr lang="en-US" sz="1200" dirty="0"/>
          </a:p>
        </p:txBody>
      </p:sp>
      <p:sp>
        <p:nvSpPr>
          <p:cNvPr id="52" name="Shape 50"/>
          <p:cNvSpPr/>
          <p:nvPr/>
        </p:nvSpPr>
        <p:spPr>
          <a:xfrm>
            <a:off x="8902700" y="3479701"/>
            <a:ext cx="304800" cy="1155700"/>
          </a:xfrm>
          <a:prstGeom prst="rect">
            <a:avLst/>
          </a:prstGeom>
          <a:solidFill>
            <a:srgbClr val="6BAF5B"/>
          </a:solidFill>
          <a:ln/>
        </p:spPr>
      </p:sp>
      <p:sp>
        <p:nvSpPr>
          <p:cNvPr id="53" name="Text 51"/>
          <p:cNvSpPr/>
          <p:nvPr/>
        </p:nvSpPr>
        <p:spPr>
          <a:xfrm>
            <a:off x="9346406" y="3996630"/>
            <a:ext cx="280988" cy="238720"/>
          </a:xfrm>
          <a:prstGeom prst="rect">
            <a:avLst/>
          </a:prstGeom>
          <a:noFill/>
          <a:ln/>
        </p:spPr>
        <p:txBody>
          <a:bodyPr wrap="none" lIns="0" tIns="0" rIns="0" bIns="0" rtlCol="0" anchor="t">
            <a:normAutofit/>
          </a:bodyPr>
          <a:lstStyle/>
          <a:p>
            <a:pPr algn="l" indent="0" marL="0">
              <a:lnSpc>
                <a:spcPts val="1680"/>
              </a:lnSpc>
              <a:buNone/>
            </a:pPr>
            <a:r>
              <a:rPr lang="en-US" sz="1200" b="1" dirty="0">
                <a:solidFill>
                  <a:srgbClr val="B4501A"/>
                </a:solidFill>
                <a:latin typeface="IBM Plex Sans" pitchFamily="34" charset="0"/>
                <a:ea typeface="IBM Plex Sans" pitchFamily="34" charset="-122"/>
                <a:cs typeface="IBM Plex Sans" pitchFamily="34" charset="-120"/>
              </a:rPr>
              <a:t>9.0</a:t>
            </a:r>
            <a:endParaRPr lang="en-US" sz="1200" dirty="0"/>
          </a:p>
        </p:txBody>
      </p:sp>
      <p:sp>
        <p:nvSpPr>
          <p:cNvPr id="54" name="Shape 52"/>
          <p:cNvSpPr/>
          <p:nvPr/>
        </p:nvSpPr>
        <p:spPr>
          <a:xfrm>
            <a:off x="9309100" y="4248051"/>
            <a:ext cx="304800" cy="387350"/>
          </a:xfrm>
          <a:prstGeom prst="rect">
            <a:avLst/>
          </a:prstGeom>
          <a:solidFill>
            <a:srgbClr val="E8772E"/>
          </a:solidFill>
          <a:ln/>
        </p:spPr>
      </p:sp>
      <p:sp>
        <p:nvSpPr>
          <p:cNvPr id="55" name="Text 53"/>
          <p:cNvSpPr/>
          <p:nvPr/>
        </p:nvSpPr>
        <p:spPr>
          <a:xfrm>
            <a:off x="9913144" y="235198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47.0</a:t>
            </a:r>
            <a:endParaRPr lang="en-US" sz="1200" dirty="0"/>
          </a:p>
        </p:txBody>
      </p:sp>
      <p:sp>
        <p:nvSpPr>
          <p:cNvPr id="56" name="Shape 54"/>
          <p:cNvSpPr/>
          <p:nvPr/>
        </p:nvSpPr>
        <p:spPr>
          <a:xfrm>
            <a:off x="9918700" y="2603401"/>
            <a:ext cx="304800" cy="2032000"/>
          </a:xfrm>
          <a:prstGeom prst="rect">
            <a:avLst/>
          </a:prstGeom>
          <a:solidFill>
            <a:srgbClr val="9AA0A8"/>
          </a:solidFill>
          <a:ln/>
        </p:spPr>
      </p:sp>
      <p:sp>
        <p:nvSpPr>
          <p:cNvPr id="57" name="Text 55"/>
          <p:cNvSpPr/>
          <p:nvPr/>
        </p:nvSpPr>
        <p:spPr>
          <a:xfrm>
            <a:off x="10319544" y="240913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45.8</a:t>
            </a:r>
            <a:endParaRPr lang="en-US" sz="1200" dirty="0"/>
          </a:p>
        </p:txBody>
      </p:sp>
      <p:sp>
        <p:nvSpPr>
          <p:cNvPr id="58" name="Shape 56"/>
          <p:cNvSpPr/>
          <p:nvPr/>
        </p:nvSpPr>
        <p:spPr>
          <a:xfrm>
            <a:off x="10325100" y="2660551"/>
            <a:ext cx="304800" cy="1974850"/>
          </a:xfrm>
          <a:prstGeom prst="rect">
            <a:avLst/>
          </a:prstGeom>
          <a:solidFill>
            <a:srgbClr val="4F7CC4"/>
          </a:solidFill>
          <a:ln/>
        </p:spPr>
      </p:sp>
      <p:sp>
        <p:nvSpPr>
          <p:cNvPr id="59" name="Text 57"/>
          <p:cNvSpPr/>
          <p:nvPr/>
        </p:nvSpPr>
        <p:spPr>
          <a:xfrm>
            <a:off x="10725944" y="2936180"/>
            <a:ext cx="366613" cy="238720"/>
          </a:xfrm>
          <a:prstGeom prst="rect">
            <a:avLst/>
          </a:prstGeom>
          <a:noFill/>
          <a:ln/>
        </p:spPr>
        <p:txBody>
          <a:bodyPr wrap="none" lIns="0" tIns="0" rIns="0" bIns="0" rtlCol="0" anchor="t">
            <a:normAutofit/>
          </a:bodyPr>
          <a:lstStyle/>
          <a:p>
            <a:pPr algn="l"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33.6</a:t>
            </a:r>
            <a:endParaRPr lang="en-US" sz="1200" dirty="0"/>
          </a:p>
        </p:txBody>
      </p:sp>
      <p:sp>
        <p:nvSpPr>
          <p:cNvPr id="60" name="Shape 58"/>
          <p:cNvSpPr/>
          <p:nvPr/>
        </p:nvSpPr>
        <p:spPr>
          <a:xfrm>
            <a:off x="10731500" y="3187601"/>
            <a:ext cx="304800" cy="1447800"/>
          </a:xfrm>
          <a:prstGeom prst="rect">
            <a:avLst/>
          </a:prstGeom>
          <a:solidFill>
            <a:srgbClr val="6BAF5B"/>
          </a:solidFill>
          <a:ln/>
        </p:spPr>
      </p:sp>
      <p:sp>
        <p:nvSpPr>
          <p:cNvPr id="61" name="Text 59"/>
          <p:cNvSpPr/>
          <p:nvPr/>
        </p:nvSpPr>
        <p:spPr>
          <a:xfrm>
            <a:off x="11156057" y="3999210"/>
            <a:ext cx="319286" cy="274241"/>
          </a:xfrm>
          <a:prstGeom prst="rect">
            <a:avLst/>
          </a:prstGeom>
          <a:noFill/>
          <a:ln/>
        </p:spPr>
        <p:txBody>
          <a:bodyPr wrap="none" lIns="0" tIns="0" rIns="0" bIns="0" rtlCol="0" anchor="t">
            <a:normAutofit/>
          </a:bodyPr>
          <a:lstStyle/>
          <a:p>
            <a:pPr algn="l" indent="0" marL="0">
              <a:lnSpc>
                <a:spcPts val="1960"/>
              </a:lnSpc>
              <a:buNone/>
            </a:pPr>
            <a:r>
              <a:rPr lang="en-US" sz="1400" b="1" dirty="0">
                <a:solidFill>
                  <a:srgbClr val="C62828"/>
                </a:solidFill>
                <a:latin typeface="IBM Plex Sans" pitchFamily="34" charset="0"/>
                <a:ea typeface="IBM Plex Sans" pitchFamily="34" charset="-122"/>
                <a:cs typeface="IBM Plex Sans" pitchFamily="34" charset="-120"/>
              </a:rPr>
              <a:t>8.1</a:t>
            </a:r>
            <a:endParaRPr lang="en-US" sz="1400" dirty="0"/>
          </a:p>
        </p:txBody>
      </p:sp>
      <p:sp>
        <p:nvSpPr>
          <p:cNvPr id="62" name="Shape 60"/>
          <p:cNvSpPr/>
          <p:nvPr/>
        </p:nvSpPr>
        <p:spPr>
          <a:xfrm>
            <a:off x="11147425" y="4295676"/>
            <a:ext cx="285750" cy="330200"/>
          </a:xfrm>
          <a:prstGeom prst="rect">
            <a:avLst/>
          </a:prstGeom>
          <a:solidFill>
            <a:srgbClr val="E8772E"/>
          </a:solidFill>
          <a:ln w="19050">
            <a:solidFill>
              <a:srgbClr val="C62828"/>
            </a:solidFill>
            <a:prstDash val="solid"/>
          </a:ln>
        </p:spPr>
      </p:sp>
      <p:sp>
        <p:nvSpPr>
          <p:cNvPr id="63" name="Text 61"/>
          <p:cNvSpPr/>
          <p:nvPr/>
        </p:nvSpPr>
        <p:spPr>
          <a:xfrm>
            <a:off x="6197600" y="4730651"/>
            <a:ext cx="16510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Stage 1 · 360p</a:t>
            </a:r>
            <a:endParaRPr lang="en-US" sz="1200" dirty="0"/>
          </a:p>
        </p:txBody>
      </p:sp>
      <p:sp>
        <p:nvSpPr>
          <p:cNvPr id="64" name="Text 62"/>
          <p:cNvSpPr/>
          <p:nvPr/>
        </p:nvSpPr>
        <p:spPr>
          <a:xfrm>
            <a:off x="8026400" y="4730651"/>
            <a:ext cx="16510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Stage 2 · 720p</a:t>
            </a:r>
            <a:endParaRPr lang="en-US" sz="1200" dirty="0"/>
          </a:p>
        </p:txBody>
      </p:sp>
      <p:sp>
        <p:nvSpPr>
          <p:cNvPr id="65" name="Text 63"/>
          <p:cNvSpPr/>
          <p:nvPr/>
        </p:nvSpPr>
        <p:spPr>
          <a:xfrm>
            <a:off x="9855200" y="4730651"/>
            <a:ext cx="16510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Stage 3 · 1080p</a:t>
            </a:r>
            <a:endParaRPr lang="en-US" sz="1200" dirty="0"/>
          </a:p>
        </p:txBody>
      </p:sp>
      <p:sp>
        <p:nvSpPr>
          <p:cNvPr id="66" name="Text 64"/>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27</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Evaluation:</a:t>
            </a:r>
            <a:r>
              <a:rPr lang="en-US" sz="3000" b="0" i="0" dirty="0">
                <a:solidFill>
                  <a:srgbClr val="0E4C92"/>
                </a:solidFill>
                <a:latin typeface="Montserrat" pitchFamily="34" charset="0"/>
                <a:ea typeface="Montserrat" pitchFamily="34" charset="-122"/>
                <a:cs typeface="Montserrat" pitchFamily="34" charset="-120"/>
              </a:rPr>
              <a:t> Scalability</a:t>
            </a:r>
            <a:endParaRPr lang="en-US" sz="3000" dirty="0"/>
          </a:p>
        </p:txBody>
      </p:sp>
      <p:sp>
        <p:nvSpPr>
          <p:cNvPr id="3" name="Shape 1"/>
          <p:cNvSpPr/>
          <p:nvPr/>
        </p:nvSpPr>
        <p:spPr>
          <a:xfrm>
            <a:off x="720725" y="1133475"/>
            <a:ext cx="3435350" cy="2989362"/>
          </a:xfrm>
          <a:prstGeom prst="roundRect">
            <a:avLst>
              <a:gd name="adj" fmla="val 4779"/>
            </a:avLst>
          </a:prstGeom>
          <a:solidFill>
            <a:srgbClr val="EAF2FB"/>
          </a:solidFill>
          <a:ln w="19050">
            <a:solidFill>
              <a:srgbClr val="5B8FD0"/>
            </a:solidFill>
            <a:prstDash val="solid"/>
          </a:ln>
        </p:spPr>
      </p:sp>
      <p:sp>
        <p:nvSpPr>
          <p:cNvPr id="4" name="Text 2"/>
          <p:cNvSpPr/>
          <p:nvPr/>
        </p:nvSpPr>
        <p:spPr>
          <a:xfrm>
            <a:off x="908050" y="1320800"/>
            <a:ext cx="315252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4C92"/>
                </a:solidFill>
                <a:latin typeface="Montserrat" pitchFamily="34" charset="0"/>
                <a:ea typeface="Montserrat" pitchFamily="34" charset="-122"/>
                <a:cs typeface="Montserrat" pitchFamily="34" charset="-120"/>
              </a:rPr>
              <a:t>Model size</a:t>
            </a:r>
            <a:endParaRPr lang="en-US" sz="1500" dirty="0"/>
          </a:p>
        </p:txBody>
      </p:sp>
      <p:sp>
        <p:nvSpPr>
          <p:cNvPr id="5" name="Text 3"/>
          <p:cNvSpPr/>
          <p:nvPr/>
        </p:nvSpPr>
        <p:spPr>
          <a:xfrm>
            <a:off x="908050" y="1676400"/>
            <a:ext cx="3152521" cy="360660"/>
          </a:xfrm>
          <a:prstGeom prst="rect">
            <a:avLst/>
          </a:prstGeom>
          <a:noFill/>
          <a:ln/>
        </p:spPr>
        <p:txBody>
          <a:bodyPr wrap="square" lIns="0" tIns="0" rIns="0" bIns="0" rtlCol="0" anchor="t">
            <a:normAutofit/>
          </a:bodyPr>
          <a:lstStyle/>
          <a:p>
            <a:pPr algn="l" indent="0" marL="0">
              <a:lnSpc>
                <a:spcPts val="2640"/>
              </a:lnSpc>
              <a:buNone/>
            </a:pPr>
            <a:r>
              <a:rPr lang="en-US" sz="2400" b="1" dirty="0">
                <a:solidFill>
                  <a:srgbClr val="C62828"/>
                </a:solidFill>
                <a:latin typeface="Montserrat" pitchFamily="34" charset="0"/>
                <a:ea typeface="Montserrat" pitchFamily="34" charset="-122"/>
                <a:cs typeface="Montserrat" pitchFamily="34" charset="-120"/>
              </a:rPr>
              <a:t>1.35× → 1.43×</a:t>
            </a:r>
            <a:endParaRPr lang="en-US" sz="2400" dirty="0"/>
          </a:p>
        </p:txBody>
      </p:sp>
      <p:sp>
        <p:nvSpPr>
          <p:cNvPr id="6" name="Text 4"/>
          <p:cNvSpPr/>
          <p:nvPr/>
        </p:nvSpPr>
        <p:spPr>
          <a:xfrm>
            <a:off x="908050" y="2100560"/>
            <a:ext cx="315252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over Megatron-LM, 1.3B → 13B</a:t>
            </a:r>
            <a:endParaRPr lang="en-US" sz="1200" dirty="0"/>
          </a:p>
        </p:txBody>
      </p:sp>
      <p:sp>
        <p:nvSpPr>
          <p:cNvPr id="7" name="Shape 5"/>
          <p:cNvSpPr/>
          <p:nvPr/>
        </p:nvSpPr>
        <p:spPr>
          <a:xfrm>
            <a:off x="908050" y="2402780"/>
            <a:ext cx="3060700" cy="1532731"/>
          </a:xfrm>
          <a:prstGeom prst="rect">
            <a:avLst/>
          </a:prstGeom>
          <a:solidFill>
            <a:srgbClr val="FDFDFB"/>
          </a:solidFill>
          <a:ln/>
        </p:spPr>
      </p:sp>
      <p:sp>
        <p:nvSpPr>
          <p:cNvPr id="8" name="Shape 6"/>
          <p:cNvSpPr/>
          <p:nvPr/>
        </p:nvSpPr>
        <p:spPr>
          <a:xfrm>
            <a:off x="3965575" y="2402780"/>
            <a:ext cx="0" cy="1532731"/>
          </a:xfrm>
          <a:prstGeom prst="line">
            <a:avLst/>
          </a:prstGeom>
          <a:noFill/>
          <a:ln w="6350">
            <a:solidFill>
              <a:srgbClr val="C9D6E8"/>
            </a:solidFill>
            <a:prstDash val="solid"/>
          </a:ln>
        </p:spPr>
      </p:sp>
      <p:sp>
        <p:nvSpPr>
          <p:cNvPr id="9" name="Shape 7"/>
          <p:cNvSpPr/>
          <p:nvPr/>
        </p:nvSpPr>
        <p:spPr>
          <a:xfrm>
            <a:off x="908050" y="3932337"/>
            <a:ext cx="3060700" cy="0"/>
          </a:xfrm>
          <a:prstGeom prst="line">
            <a:avLst/>
          </a:prstGeom>
          <a:noFill/>
          <a:ln w="6350">
            <a:solidFill>
              <a:srgbClr val="C9D6E8"/>
            </a:solidFill>
            <a:prstDash val="solid"/>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920750" y="2415480"/>
          <a:ext cx="3041650" cy="1513681"/>
        </p:xfrm>
        <a:graphic>
          <a:graphicData uri="http://schemas.openxmlformats.org/drawingml/2006/table">
            <a:tbl>
              <a:tblPr/>
              <a:tblGrid>
                <a:gridCol w="1125411"/>
                <a:gridCol w="638747"/>
                <a:gridCol w="638747"/>
                <a:gridCol w="638747"/>
              </a:tblGrid>
              <a:tr h="378420">
                <a:tc>
                  <a:txBody>
                    <a:bodyPr/>
                    <a:lstStyle/>
                    <a:p>
                      <a:pP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Model</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MLM</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DS</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FlexSP</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Wan2.1 1.3B</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1.35×</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1.33×</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1.11×</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CogVideoX 5B</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1.40×</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1.39×</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1.21×</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Hunyuan 13B</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1.43×</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1.40×</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1.26×</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bl>
          </a:graphicData>
        </a:graphic>
      </p:graphicFrame>
      <p:sp>
        <p:nvSpPr>
          <p:cNvPr id="11" name="Shape 8"/>
          <p:cNvSpPr/>
          <p:nvPr/>
        </p:nvSpPr>
        <p:spPr>
          <a:xfrm>
            <a:off x="4378325" y="1133475"/>
            <a:ext cx="3435350" cy="2989362"/>
          </a:xfrm>
          <a:prstGeom prst="roundRect">
            <a:avLst>
              <a:gd name="adj" fmla="val 4779"/>
            </a:avLst>
          </a:prstGeom>
          <a:solidFill>
            <a:srgbClr val="EAF2FB"/>
          </a:solidFill>
          <a:ln w="19050">
            <a:solidFill>
              <a:srgbClr val="5B8FD0"/>
            </a:solidFill>
            <a:prstDash val="solid"/>
          </a:ln>
        </p:spPr>
      </p:sp>
      <p:sp>
        <p:nvSpPr>
          <p:cNvPr id="12" name="Text 9"/>
          <p:cNvSpPr/>
          <p:nvPr/>
        </p:nvSpPr>
        <p:spPr>
          <a:xfrm>
            <a:off x="4565650" y="1320800"/>
            <a:ext cx="315252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4C92"/>
                </a:solidFill>
                <a:latin typeface="Montserrat" pitchFamily="34" charset="0"/>
                <a:ea typeface="Montserrat" pitchFamily="34" charset="-122"/>
                <a:cs typeface="Montserrat" pitchFamily="34" charset="-120"/>
              </a:rPr>
              <a:t>Data heterogeneity</a:t>
            </a:r>
            <a:endParaRPr lang="en-US" sz="1500" dirty="0"/>
          </a:p>
        </p:txBody>
      </p:sp>
      <p:sp>
        <p:nvSpPr>
          <p:cNvPr id="13" name="Text 10"/>
          <p:cNvSpPr/>
          <p:nvPr/>
        </p:nvSpPr>
        <p:spPr>
          <a:xfrm>
            <a:off x="4565650" y="1676400"/>
            <a:ext cx="3152521" cy="360660"/>
          </a:xfrm>
          <a:prstGeom prst="rect">
            <a:avLst/>
          </a:prstGeom>
          <a:noFill/>
          <a:ln/>
        </p:spPr>
        <p:txBody>
          <a:bodyPr wrap="square" lIns="0" tIns="0" rIns="0" bIns="0" rtlCol="0" anchor="t">
            <a:normAutofit/>
          </a:bodyPr>
          <a:lstStyle/>
          <a:p>
            <a:pPr algn="l" indent="0" marL="0">
              <a:lnSpc>
                <a:spcPts val="2640"/>
              </a:lnSpc>
              <a:buNone/>
            </a:pPr>
            <a:r>
              <a:rPr lang="en-US" sz="2400" b="1" dirty="0">
                <a:solidFill>
                  <a:srgbClr val="C62828"/>
                </a:solidFill>
                <a:latin typeface="Montserrat" pitchFamily="34" charset="0"/>
                <a:ea typeface="Montserrat" pitchFamily="34" charset="-122"/>
                <a:cs typeface="Montserrat" pitchFamily="34" charset="-120"/>
              </a:rPr>
              <a:t>1.21× → 1.35×</a:t>
            </a:r>
            <a:endParaRPr lang="en-US" sz="2400" dirty="0"/>
          </a:p>
        </p:txBody>
      </p:sp>
      <p:sp>
        <p:nvSpPr>
          <p:cNvPr id="14" name="Text 11"/>
          <p:cNvSpPr/>
          <p:nvPr/>
        </p:nvSpPr>
        <p:spPr>
          <a:xfrm>
            <a:off x="4565650" y="2100560"/>
            <a:ext cx="315252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over Megatron-LM, wider frame window</a:t>
            </a:r>
            <a:endParaRPr lang="en-US" sz="1200" dirty="0"/>
          </a:p>
        </p:txBody>
      </p:sp>
      <p:sp>
        <p:nvSpPr>
          <p:cNvPr id="15" name="Shape 12"/>
          <p:cNvSpPr/>
          <p:nvPr/>
        </p:nvSpPr>
        <p:spPr>
          <a:xfrm>
            <a:off x="4565650" y="2402780"/>
            <a:ext cx="3060700" cy="1532731"/>
          </a:xfrm>
          <a:prstGeom prst="rect">
            <a:avLst/>
          </a:prstGeom>
          <a:solidFill>
            <a:srgbClr val="FDFDFB"/>
          </a:solidFill>
          <a:ln/>
        </p:spPr>
      </p:sp>
      <p:sp>
        <p:nvSpPr>
          <p:cNvPr id="16" name="Shape 13"/>
          <p:cNvSpPr/>
          <p:nvPr/>
        </p:nvSpPr>
        <p:spPr>
          <a:xfrm>
            <a:off x="7623175" y="2402780"/>
            <a:ext cx="0" cy="1532731"/>
          </a:xfrm>
          <a:prstGeom prst="line">
            <a:avLst/>
          </a:prstGeom>
          <a:noFill/>
          <a:ln w="6350">
            <a:solidFill>
              <a:srgbClr val="C9D6E8"/>
            </a:solidFill>
            <a:prstDash val="solid"/>
          </a:ln>
        </p:spPr>
      </p:sp>
      <p:sp>
        <p:nvSpPr>
          <p:cNvPr id="17" name="Shape 14"/>
          <p:cNvSpPr/>
          <p:nvPr/>
        </p:nvSpPr>
        <p:spPr>
          <a:xfrm>
            <a:off x="4565650" y="3932337"/>
            <a:ext cx="3060700" cy="0"/>
          </a:xfrm>
          <a:prstGeom prst="line">
            <a:avLst/>
          </a:prstGeom>
          <a:noFill/>
          <a:ln w="6350">
            <a:solidFill>
              <a:srgbClr val="C9D6E8"/>
            </a:solidFill>
            <a:prstDash val="solid"/>
          </a:ln>
        </p:spPr>
      </p:sp>
      <p:graphicFrame>
        <p:nvGraphicFramePr>
          <p:cNvPr id="18" name="Table 1"/>
          <p:cNvGraphicFramePr>
            <a:graphicFrameLocks noGrp="1"/>
          </p:cNvGraphicFramePr>
          <p:nvPr>
            <p:extLst>
              <p:ext uri="{D42A27DB-BD31-4B8C-83A1-F6EECF244321}">
                <p14:modId xmlns:p14="http://schemas.microsoft.com/office/powerpoint/2010/main" val="1579011935"/>
              </p:ext>
            </p:extLst>
          </p:nvPr>
        </p:nvGraphicFramePr>
        <p:xfrm>
          <a:off x="4578350" y="2415480"/>
          <a:ext cx="3041650" cy="1513681"/>
        </p:xfrm>
        <a:graphic>
          <a:graphicData uri="http://schemas.openxmlformats.org/drawingml/2006/table">
            <a:tbl>
              <a:tblPr/>
              <a:tblGrid>
                <a:gridCol w="1125411"/>
                <a:gridCol w="638747"/>
                <a:gridCol w="638747"/>
                <a:gridCol w="638747"/>
              </a:tblGrid>
              <a:tr h="378420">
                <a:tc>
                  <a:txBody>
                    <a:bodyPr/>
                    <a:lstStyle/>
                    <a:p>
                      <a:pP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Max frames</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MLM</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DS</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FlexSP</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53</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1.21×</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1.19×</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1.13×</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81</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1.25×</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1.24×</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1.18×</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105</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1.35×</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1.34×</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1.21×</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bl>
          </a:graphicData>
        </a:graphic>
      </p:graphicFrame>
      <p:sp>
        <p:nvSpPr>
          <p:cNvPr id="19" name="Shape 15"/>
          <p:cNvSpPr/>
          <p:nvPr/>
        </p:nvSpPr>
        <p:spPr>
          <a:xfrm>
            <a:off x="8035925" y="1133475"/>
            <a:ext cx="3435350" cy="2989362"/>
          </a:xfrm>
          <a:prstGeom prst="roundRect">
            <a:avLst>
              <a:gd name="adj" fmla="val 4779"/>
            </a:avLst>
          </a:prstGeom>
          <a:solidFill>
            <a:srgbClr val="EAF2FB"/>
          </a:solidFill>
          <a:ln w="19050">
            <a:solidFill>
              <a:srgbClr val="5B8FD0"/>
            </a:solidFill>
            <a:prstDash val="solid"/>
          </a:ln>
        </p:spPr>
      </p:sp>
      <p:sp>
        <p:nvSpPr>
          <p:cNvPr id="20" name="Text 16"/>
          <p:cNvSpPr/>
          <p:nvPr/>
        </p:nvSpPr>
        <p:spPr>
          <a:xfrm>
            <a:off x="8223250" y="1320800"/>
            <a:ext cx="315252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4C92"/>
                </a:solidFill>
                <a:latin typeface="Montserrat" pitchFamily="34" charset="0"/>
                <a:ea typeface="Montserrat" pitchFamily="34" charset="-122"/>
                <a:cs typeface="Montserrat" pitchFamily="34" charset="-120"/>
              </a:rPr>
              <a:t>Cluster size</a:t>
            </a:r>
            <a:endParaRPr lang="en-US" sz="1500" dirty="0"/>
          </a:p>
        </p:txBody>
      </p:sp>
      <p:sp>
        <p:nvSpPr>
          <p:cNvPr id="21" name="Text 17"/>
          <p:cNvSpPr/>
          <p:nvPr/>
        </p:nvSpPr>
        <p:spPr>
          <a:xfrm>
            <a:off x="8223250" y="1676400"/>
            <a:ext cx="3152521" cy="360660"/>
          </a:xfrm>
          <a:prstGeom prst="rect">
            <a:avLst/>
          </a:prstGeom>
          <a:noFill/>
          <a:ln/>
        </p:spPr>
        <p:txBody>
          <a:bodyPr wrap="square" lIns="0" tIns="0" rIns="0" bIns="0" rtlCol="0" anchor="t">
            <a:normAutofit/>
          </a:bodyPr>
          <a:lstStyle/>
          <a:p>
            <a:pPr algn="l" indent="0" marL="0">
              <a:lnSpc>
                <a:spcPts val="2640"/>
              </a:lnSpc>
              <a:buNone/>
            </a:pPr>
            <a:r>
              <a:rPr lang="en-US" sz="2400" b="1" dirty="0">
                <a:solidFill>
                  <a:srgbClr val="C62828"/>
                </a:solidFill>
                <a:latin typeface="Montserrat" pitchFamily="34" charset="0"/>
                <a:ea typeface="Montserrat" pitchFamily="34" charset="-122"/>
                <a:cs typeface="Montserrat" pitchFamily="34" charset="-120"/>
              </a:rPr>
              <a:t>1.37–1.43×</a:t>
            </a:r>
            <a:endParaRPr lang="en-US" sz="2400" dirty="0"/>
          </a:p>
        </p:txBody>
      </p:sp>
      <p:sp>
        <p:nvSpPr>
          <p:cNvPr id="22" name="Text 18"/>
          <p:cNvSpPr/>
          <p:nvPr/>
        </p:nvSpPr>
        <p:spPr>
          <a:xfrm>
            <a:off x="8223250" y="2100560"/>
            <a:ext cx="315252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over Megatron-LM, 16 → 64 GPUs</a:t>
            </a:r>
            <a:endParaRPr lang="en-US" sz="1200" dirty="0"/>
          </a:p>
        </p:txBody>
      </p:sp>
      <p:sp>
        <p:nvSpPr>
          <p:cNvPr id="23" name="Shape 19"/>
          <p:cNvSpPr/>
          <p:nvPr/>
        </p:nvSpPr>
        <p:spPr>
          <a:xfrm>
            <a:off x="8223250" y="2402780"/>
            <a:ext cx="3060700" cy="1532731"/>
          </a:xfrm>
          <a:prstGeom prst="rect">
            <a:avLst/>
          </a:prstGeom>
          <a:solidFill>
            <a:srgbClr val="FDFDFB"/>
          </a:solidFill>
          <a:ln/>
        </p:spPr>
      </p:sp>
      <p:sp>
        <p:nvSpPr>
          <p:cNvPr id="24" name="Shape 20"/>
          <p:cNvSpPr/>
          <p:nvPr/>
        </p:nvSpPr>
        <p:spPr>
          <a:xfrm>
            <a:off x="11280775" y="2402780"/>
            <a:ext cx="0" cy="1532731"/>
          </a:xfrm>
          <a:prstGeom prst="line">
            <a:avLst/>
          </a:prstGeom>
          <a:noFill/>
          <a:ln w="6350">
            <a:solidFill>
              <a:srgbClr val="C9D6E8"/>
            </a:solidFill>
            <a:prstDash val="solid"/>
          </a:ln>
        </p:spPr>
      </p:sp>
      <p:sp>
        <p:nvSpPr>
          <p:cNvPr id="25" name="Shape 21"/>
          <p:cNvSpPr/>
          <p:nvPr/>
        </p:nvSpPr>
        <p:spPr>
          <a:xfrm>
            <a:off x="8223250" y="3932337"/>
            <a:ext cx="3060700" cy="0"/>
          </a:xfrm>
          <a:prstGeom prst="line">
            <a:avLst/>
          </a:prstGeom>
          <a:noFill/>
          <a:ln w="6350">
            <a:solidFill>
              <a:srgbClr val="C9D6E8"/>
            </a:solidFill>
            <a:prstDash val="solid"/>
          </a:ln>
        </p:spPr>
      </p:sp>
      <p:graphicFrame>
        <p:nvGraphicFramePr>
          <p:cNvPr id="26" name="Table 2"/>
          <p:cNvGraphicFramePr>
            <a:graphicFrameLocks noGrp="1"/>
          </p:cNvGraphicFramePr>
          <p:nvPr>
            <p:extLst>
              <p:ext uri="{D42A27DB-BD31-4B8C-83A1-F6EECF244321}">
                <p14:modId xmlns:p14="http://schemas.microsoft.com/office/powerpoint/2010/main" val="1579011935"/>
              </p:ext>
            </p:extLst>
          </p:nvPr>
        </p:nvGraphicFramePr>
        <p:xfrm>
          <a:off x="8235950" y="2415480"/>
          <a:ext cx="3041650" cy="1513681"/>
        </p:xfrm>
        <a:graphic>
          <a:graphicData uri="http://schemas.openxmlformats.org/drawingml/2006/table">
            <a:tbl>
              <a:tblPr/>
              <a:tblGrid>
                <a:gridCol w="1125411"/>
                <a:gridCol w="638747"/>
                <a:gridCol w="638747"/>
                <a:gridCol w="638747"/>
              </a:tblGrid>
              <a:tr h="378420">
                <a:tc>
                  <a:txBody>
                    <a:bodyPr/>
                    <a:lstStyle/>
                    <a:p>
                      <a:pP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GPUs</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MLM</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DS</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c>
                  <a:txBody>
                    <a:bodyPr/>
                    <a:lstStyle/>
                    <a:p>
                      <a:pPr algn="r" indent="0" marL="0">
                        <a:lnSpc>
                          <a:spcPts val="1680"/>
                        </a:lnSpc>
                        <a:buNone/>
                      </a:pPr>
                      <a:r>
                        <a:rPr lang="en-US" sz="1200" b="1" dirty="0">
                          <a:solidFill>
                            <a:srgbClr val="1F2A37"/>
                          </a:solidFill>
                          <a:latin typeface="IBM Plex Sans" pitchFamily="34" charset="0"/>
                          <a:ea typeface="IBM Plex Sans" pitchFamily="34" charset="-122"/>
                          <a:cs typeface="IBM Plex Sans" pitchFamily="34" charset="-120"/>
                        </a:rPr>
                        <a:t>FlexSP</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B0B9C5"/>
                      </a:solidFill>
                      <a:prstDash val="solid"/>
                      <a:round/>
                      <a:headEnd type="none" w="med" len="med"/>
                      <a:tailEnd type="none" w="med" len="med"/>
                    </a:lnL>
                    <a:lnR w="12700" cap="flat" cmpd="sng" algn="ctr">
                      <a:solidFill>
                        <a:srgbClr val="B0B9C5"/>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0B9C5"/>
                      </a:solidFill>
                      <a:prstDash val="solid"/>
                      <a:round/>
                      <a:headEnd type="none" w="med" len="med"/>
                      <a:tailEnd type="none" w="med" len="med"/>
                    </a:lnB>
                    <a:solidFill>
                      <a:srgbClr val="DCE7F7"/>
                    </a:solidFill>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16</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1.43×</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1.40×</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1.26×</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0B9C5"/>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32</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1.40×</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1.40×</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1.23×</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378420">
                <a:tc>
                  <a:txBody>
                    <a:bodyPr/>
                    <a:lstStyle/>
                    <a:p>
                      <a:pP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64</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1.37×</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1.40×</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1680"/>
                        </a:lnSpc>
                        <a:buNone/>
                      </a:pPr>
                      <a:r>
                        <a:rPr lang="en-US" sz="1200" dirty="0">
                          <a:solidFill>
                            <a:srgbClr val="1F2A37"/>
                          </a:solidFill>
                          <a:latin typeface="IBM Plex Sans" pitchFamily="34" charset="0"/>
                          <a:ea typeface="IBM Plex Sans" pitchFamily="34" charset="-122"/>
                          <a:cs typeface="IBM Plex Sans" pitchFamily="34" charset="-120"/>
                        </a:rPr>
                        <a:t>1.22×</a:t>
                      </a:r>
                      <a:endParaRPr lang="en-US" sz="1200" dirty="0">
                        <a:latin typeface="IBM Plex Sans" charset="0"/>
                        <a:ea typeface="IBM Plex Sans" charset="0"/>
                        <a:cs typeface="IBM Plex Sans" charset="0"/>
                      </a:endParaRPr>
                    </a:p>
                  </a:txBody>
                  <a:tcPr marL="63500" marR="63500" marT="76200" marB="762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bl>
          </a:graphicData>
        </a:graphic>
      </p:graphicFrame>
      <p:sp>
        <p:nvSpPr>
          <p:cNvPr id="27" name="Text 22"/>
          <p:cNvSpPr/>
          <p:nvPr/>
        </p:nvSpPr>
        <p:spPr>
          <a:xfrm>
            <a:off x="2421136" y="4370487"/>
            <a:ext cx="7349728" cy="539750"/>
          </a:xfrm>
          <a:prstGeom prst="roundRect">
            <a:avLst>
              <a:gd name="adj" fmla="val 31176"/>
            </a:avLst>
          </a:prstGeom>
          <a:solidFill>
            <a:srgbClr val="FFFFFF"/>
          </a:solidFill>
          <a:ln w="19050">
            <a:solidFill>
              <a:srgbClr val="0E4C92"/>
            </a:solidFill>
            <a:prstDash val="solid"/>
          </a:ln>
        </p:spPr>
        <p:txBody>
          <a:bodyPr wrap="none" lIns="0" tIns="0" rIns="0" bIns="0" rtlCol="0" anchor="ctr">
            <a:normAutofit/>
          </a:bodyPr>
          <a:lstStyle/>
          <a:p>
            <a:pPr algn="ct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More imbalance (bigger models, more diverse data) → </a:t>
            </a:r>
            <a:r>
              <a:rPr lang="en-US" sz="1500" b="1" dirty="0">
                <a:solidFill>
                  <a:srgbClr val="0E4C92"/>
                </a:solidFill>
                <a:latin typeface="IBM Plex Sans" pitchFamily="34" charset="0"/>
                <a:ea typeface="IBM Plex Sans" pitchFamily="34" charset="-122"/>
                <a:cs typeface="IBM Plex Sans" pitchFamily="34" charset="-120"/>
              </a:rPr>
              <a:t>more room for Arachne</a:t>
            </a:r>
            <a:endParaRPr lang="en-US" sz="1500" dirty="0"/>
          </a:p>
        </p:txBody>
      </p:sp>
      <p:sp>
        <p:nvSpPr>
          <p:cNvPr id="28" name="Text 23"/>
          <p:cNvSpPr/>
          <p:nvPr/>
        </p:nvSpPr>
        <p:spPr>
          <a:xfrm>
            <a:off x="711200" y="5148362"/>
            <a:ext cx="11480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280"/>
                </a:solidFill>
                <a:latin typeface="IBM Plex Sans" pitchFamily="34" charset="0"/>
                <a:ea typeface="IBM Plex Sans" pitchFamily="34" charset="-122"/>
                <a:cs typeface="IBM Plex Sans" pitchFamily="34" charset="-120"/>
              </a:rPr>
              <a:t>Stage 2 throughput speedup vs. Megatron-LM (MLM), DeepSpeed (DS), FlexSP. The 53 / 81 / 105-frame windows cover 10.8% / 46.9% / 70.4% of the data.</a:t>
            </a:r>
            <a:endParaRPr lang="en-US" sz="1200" dirty="0"/>
          </a:p>
        </p:txBody>
      </p:sp>
      <p:sp>
        <p:nvSpPr>
          <p:cNvPr id="29" name="Text 24"/>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28</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Evaluation:</a:t>
            </a:r>
            <a:r>
              <a:rPr lang="en-US" sz="3000" b="0" i="0" dirty="0">
                <a:solidFill>
                  <a:srgbClr val="0E4C92"/>
                </a:solidFill>
                <a:latin typeface="Montserrat" pitchFamily="34" charset="0"/>
                <a:ea typeface="Montserrat" pitchFamily="34" charset="-122"/>
                <a:cs typeface="Montserrat" pitchFamily="34" charset="-120"/>
              </a:rPr>
              <a:t> Mapper Ablation</a:t>
            </a:r>
            <a:endParaRPr lang="en-US" sz="3000" dirty="0"/>
          </a:p>
        </p:txBody>
      </p:sp>
      <p:sp>
        <p:nvSpPr>
          <p:cNvPr id="3" name="Shape 1"/>
          <p:cNvSpPr/>
          <p:nvPr/>
        </p:nvSpPr>
        <p:spPr>
          <a:xfrm>
            <a:off x="711200" y="1149350"/>
            <a:ext cx="6858000" cy="3466802"/>
          </a:xfrm>
          <a:prstGeom prst="rect">
            <a:avLst/>
          </a:prstGeom>
          <a:solidFill>
            <a:srgbClr val="FDFDFB"/>
          </a:solidFill>
          <a:ln/>
        </p:spPr>
      </p:sp>
      <p:sp>
        <p:nvSpPr>
          <p:cNvPr id="4" name="Shape 2"/>
          <p:cNvSpPr/>
          <p:nvPr/>
        </p:nvSpPr>
        <p:spPr>
          <a:xfrm>
            <a:off x="7562850" y="1149350"/>
            <a:ext cx="0" cy="3466802"/>
          </a:xfrm>
          <a:prstGeom prst="line">
            <a:avLst/>
          </a:prstGeom>
          <a:noFill/>
          <a:ln w="12700">
            <a:solidFill>
              <a:srgbClr val="C9D6E8"/>
            </a:solidFill>
            <a:prstDash val="solid"/>
          </a:ln>
        </p:spPr>
      </p:sp>
      <p:sp>
        <p:nvSpPr>
          <p:cNvPr id="5" name="Shape 3"/>
          <p:cNvSpPr/>
          <p:nvPr/>
        </p:nvSpPr>
        <p:spPr>
          <a:xfrm>
            <a:off x="711200" y="4609802"/>
            <a:ext cx="6858000" cy="0"/>
          </a:xfrm>
          <a:prstGeom prst="line">
            <a:avLst/>
          </a:prstGeom>
          <a:noFill/>
          <a:ln w="12700">
            <a:solidFill>
              <a:srgbClr val="C9D6E8"/>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23900" y="1162050"/>
          <a:ext cx="6832600" cy="3441402"/>
        </p:xfrm>
        <a:graphic>
          <a:graphicData uri="http://schemas.openxmlformats.org/drawingml/2006/table">
            <a:tbl>
              <a:tblPr/>
              <a:tblGrid>
                <a:gridCol w="2528062"/>
                <a:gridCol w="1434846"/>
                <a:gridCol w="1434846"/>
                <a:gridCol w="1434846"/>
              </a:tblGrid>
              <a:tr h="688280">
                <a:tc>
                  <a:txBody>
                    <a:bodyPr/>
                    <a:lstStyle/>
                    <a:p>
                      <a:pPr indent="0" marL="0">
                        <a:lnSpc>
                          <a:spcPts val="2520"/>
                        </a:lnSpc>
                        <a:buNone/>
                      </a:pPr>
                      <a:r>
                        <a:rPr lang="en-US" sz="1800" b="1" dirty="0">
                          <a:solidFill>
                            <a:srgbClr val="0E4C92"/>
                          </a:solidFill>
                          <a:latin typeface="IBM Plex Sans" pitchFamily="34" charset="0"/>
                          <a:ea typeface="IBM Plex Sans" pitchFamily="34" charset="-122"/>
                          <a:cs typeface="IBM Plex Sans" pitchFamily="34" charset="-120"/>
                        </a:rPr>
                        <a:t>Configuration</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algn="r" indent="0" marL="0">
                        <a:lnSpc>
                          <a:spcPts val="2520"/>
                        </a:lnSpc>
                        <a:buNone/>
                      </a:pPr>
                      <a:r>
                        <a:rPr lang="en-US" sz="1800" b="1" dirty="0">
                          <a:solidFill>
                            <a:srgbClr val="0E4C92"/>
                          </a:solidFill>
                          <a:latin typeface="IBM Plex Sans" pitchFamily="34" charset="0"/>
                          <a:ea typeface="IBM Plex Sans" pitchFamily="34" charset="-122"/>
                          <a:cs typeface="IBM Plex Sans" pitchFamily="34" charset="-120"/>
                        </a:rPr>
                        <a:t>Stage 1</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algn="r" indent="0" marL="0">
                        <a:lnSpc>
                          <a:spcPts val="2520"/>
                        </a:lnSpc>
                        <a:buNone/>
                      </a:pPr>
                      <a:r>
                        <a:rPr lang="en-US" sz="1800" b="1" dirty="0">
                          <a:solidFill>
                            <a:srgbClr val="0E4C92"/>
                          </a:solidFill>
                          <a:latin typeface="IBM Plex Sans" pitchFamily="34" charset="0"/>
                          <a:ea typeface="IBM Plex Sans" pitchFamily="34" charset="-122"/>
                          <a:cs typeface="IBM Plex Sans" pitchFamily="34" charset="-120"/>
                        </a:rPr>
                        <a:t>Stage 2</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algn="r" indent="0" marL="0">
                        <a:lnSpc>
                          <a:spcPts val="2520"/>
                        </a:lnSpc>
                        <a:buNone/>
                      </a:pPr>
                      <a:r>
                        <a:rPr lang="en-US" sz="1800" b="1" dirty="0">
                          <a:solidFill>
                            <a:srgbClr val="0E4C92"/>
                          </a:solidFill>
                          <a:latin typeface="IBM Plex Sans" pitchFamily="34" charset="0"/>
                          <a:ea typeface="IBM Plex Sans" pitchFamily="34" charset="-122"/>
                          <a:cs typeface="IBM Plex Sans" pitchFamily="34" charset="-120"/>
                        </a:rPr>
                        <a:t>Stage 3</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r>
              <a:tr h="688280">
                <a:tc>
                  <a:txBody>
                    <a:bodyPr/>
                    <a:lstStyle/>
                    <a:p>
                      <a:pP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Arachne (full)</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9BCB1"/>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9BCB1"/>
                      </a:solidFill>
                      <a:prstDash val="solid"/>
                      <a:round/>
                      <a:headEnd type="none" w="med" len="med"/>
                      <a:tailEnd type="none" w="med" len="med"/>
                    </a:lnB>
                    <a:solidFill>
                      <a:srgbClr val="FCEBDD"/>
                    </a:solidFill>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22.07 s</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9BCB1"/>
                      </a:solidFill>
                      <a:prstDash val="solid"/>
                      <a:round/>
                      <a:headEnd type="none" w="med" len="med"/>
                      <a:tailEnd type="none" w="med" len="med"/>
                    </a:lnL>
                    <a:lnR w="12700" cap="flat" cmpd="sng" algn="ctr">
                      <a:solidFill>
                        <a:srgbClr val="C9BCB1"/>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9BCB1"/>
                      </a:solidFill>
                      <a:prstDash val="solid"/>
                      <a:round/>
                      <a:headEnd type="none" w="med" len="med"/>
                      <a:tailEnd type="none" w="med" len="med"/>
                    </a:lnB>
                    <a:solidFill>
                      <a:srgbClr val="FCEBDD"/>
                    </a:solidFill>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32.96 s</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9BCB1"/>
                      </a:solidFill>
                      <a:prstDash val="solid"/>
                      <a:round/>
                      <a:headEnd type="none" w="med" len="med"/>
                      <a:tailEnd type="none" w="med" len="med"/>
                    </a:lnL>
                    <a:lnR w="12700" cap="flat" cmpd="sng" algn="ctr">
                      <a:solidFill>
                        <a:srgbClr val="C9BCB1"/>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9BCB1"/>
                      </a:solidFill>
                      <a:prstDash val="solid"/>
                      <a:round/>
                      <a:headEnd type="none" w="med" len="med"/>
                      <a:tailEnd type="none" w="med" len="med"/>
                    </a:lnB>
                    <a:solidFill>
                      <a:srgbClr val="FCEBDD"/>
                    </a:solidFill>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26.80 s</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9BCB1"/>
                      </a:solidFill>
                      <a:prstDash val="solid"/>
                      <a:round/>
                      <a:headEnd type="none" w="med" len="med"/>
                      <a:tailEnd type="none" w="med" len="med"/>
                    </a:lnL>
                    <a:lnR w="12700" cap="flat" cmpd="sng" algn="ctr">
                      <a:solidFill>
                        <a:srgbClr val="C9BCB1"/>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9BCB1"/>
                      </a:solidFill>
                      <a:prstDash val="solid"/>
                      <a:round/>
                      <a:headEnd type="none" w="med" len="med"/>
                      <a:tailEnd type="none" w="med" len="med"/>
                    </a:lnB>
                    <a:solidFill>
                      <a:srgbClr val="FCEBDD"/>
                    </a:solidFill>
                  </a:tcPr>
                </a:tc>
              </a:tr>
              <a:tr h="688280">
                <a:tc>
                  <a:txBody>
                    <a:bodyPr/>
                    <a:lstStyle/>
                    <a:p>
                      <a:pP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w/o inter-cascade</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9BCB1"/>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+4.13%</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9BCB1"/>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+4.04%</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9BCB1"/>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+3.64%</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9BCB1"/>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688280">
                <a:tc>
                  <a:txBody>
                    <a:bodyPr/>
                    <a:lstStyle/>
                    <a:p>
                      <a:pP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w/o intra-cascade</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+7.68%</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+8.48%</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C62828"/>
                          </a:solidFill>
                          <a:latin typeface="IBM Plex Sans" pitchFamily="34" charset="0"/>
                          <a:ea typeface="IBM Plex Sans" pitchFamily="34" charset="-122"/>
                          <a:cs typeface="IBM Plex Sans" pitchFamily="34" charset="-120"/>
                        </a:rPr>
                        <a:t>+13.67%</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688280">
                <a:tc>
                  <a:txBody>
                    <a:bodyPr/>
                    <a:lstStyle/>
                    <a:p>
                      <a:pP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w/o mapper</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+8.26%</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1F2A37"/>
                          </a:solidFill>
                          <a:latin typeface="IBM Plex Sans" pitchFamily="34" charset="0"/>
                          <a:ea typeface="IBM Plex Sans" pitchFamily="34" charset="-122"/>
                          <a:cs typeface="IBM Plex Sans" pitchFamily="34" charset="-120"/>
                        </a:rPr>
                        <a:t>+12.53%</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algn="r" indent="0" marL="0">
                        <a:lnSpc>
                          <a:spcPts val="2520"/>
                        </a:lnSpc>
                        <a:buNone/>
                      </a:pPr>
                      <a:r>
                        <a:rPr lang="en-US" sz="1800" dirty="0">
                          <a:solidFill>
                            <a:srgbClr val="C62828"/>
                          </a:solidFill>
                          <a:latin typeface="IBM Plex Sans" pitchFamily="34" charset="0"/>
                          <a:ea typeface="IBM Plex Sans" pitchFamily="34" charset="-122"/>
                          <a:cs typeface="IBM Plex Sans" pitchFamily="34" charset="-120"/>
                        </a:rPr>
                        <a:t>+19.26%</a:t>
                      </a:r>
                      <a:endParaRPr lang="en-US" sz="1800" dirty="0">
                        <a:latin typeface="IBM Plex Sans" charset="0"/>
                        <a:ea typeface="IBM Plex Sans" charset="0"/>
                        <a:cs typeface="IBM Plex Sans" charset="0"/>
                      </a:endParaRPr>
                    </a:p>
                  </a:txBody>
                  <a:tcPr marL="177800" marR="177800" marT="177800" marB="1778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bl>
          </a:graphicData>
        </a:graphic>
      </p:graphicFrame>
      <p:sp>
        <p:nvSpPr>
          <p:cNvPr id="7" name="Text 4"/>
          <p:cNvSpPr/>
          <p:nvPr/>
        </p:nvSpPr>
        <p:spPr>
          <a:xfrm>
            <a:off x="711200" y="4717752"/>
            <a:ext cx="7063740"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6B7280"/>
                </a:solidFill>
                <a:latin typeface="IBM Plex Sans" pitchFamily="34" charset="0"/>
                <a:ea typeface="IBM Plex Sans" pitchFamily="34" charset="-122"/>
                <a:cs typeface="IBM Plex Sans" pitchFamily="34" charset="-120"/>
              </a:rPr>
              <a:t>HunyuanVideo-13B, mean iteration time; Stages 1 / 2 / 3 = 360p / 720p / 1080p. Other rows: slowdown vs. full Arachne.</a:t>
            </a:r>
            <a:endParaRPr lang="en-US" sz="1300" dirty="0"/>
          </a:p>
        </p:txBody>
      </p:sp>
      <p:sp>
        <p:nvSpPr>
          <p:cNvPr id="8" name="Text 5"/>
          <p:cNvSpPr/>
          <p:nvPr/>
        </p:nvSpPr>
        <p:spPr>
          <a:xfrm>
            <a:off x="7874000" y="1149350"/>
            <a:ext cx="3715004" cy="528241"/>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C62828"/>
                </a:solidFill>
                <a:latin typeface="Montserrat" pitchFamily="34" charset="0"/>
                <a:ea typeface="Montserrat" pitchFamily="34" charset="-122"/>
                <a:cs typeface="Montserrat" pitchFamily="34" charset="-120"/>
              </a:rPr>
              <a:t>+19.26%</a:t>
            </a:r>
            <a:endParaRPr lang="en-US" sz="3600" dirty="0"/>
          </a:p>
        </p:txBody>
      </p:sp>
      <p:sp>
        <p:nvSpPr>
          <p:cNvPr id="9" name="Text 6"/>
          <p:cNvSpPr/>
          <p:nvPr/>
        </p:nvSpPr>
        <p:spPr>
          <a:xfrm>
            <a:off x="7874000" y="1677591"/>
            <a:ext cx="3715004"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slower without the mapper at 1080p</a:t>
            </a:r>
            <a:endParaRPr lang="en-US" sz="1500" dirty="0"/>
          </a:p>
        </p:txBody>
      </p:sp>
      <p:sp>
        <p:nvSpPr>
          <p:cNvPr id="10" name="Shape 7"/>
          <p:cNvSpPr/>
          <p:nvPr/>
        </p:nvSpPr>
        <p:spPr>
          <a:xfrm>
            <a:off x="7883525" y="2131616"/>
            <a:ext cx="3587750" cy="1151731"/>
          </a:xfrm>
          <a:prstGeom prst="roundRect">
            <a:avLst>
              <a:gd name="adj" fmla="val 12405"/>
            </a:avLst>
          </a:prstGeom>
          <a:solidFill>
            <a:srgbClr val="FFFFFF"/>
          </a:solidFill>
          <a:ln w="19050">
            <a:solidFill>
              <a:srgbClr val="0E4C92"/>
            </a:solidFill>
            <a:prstDash val="solid"/>
          </a:ln>
        </p:spPr>
      </p:sp>
      <p:sp>
        <p:nvSpPr>
          <p:cNvPr id="11" name="Text 8"/>
          <p:cNvSpPr/>
          <p:nvPr/>
        </p:nvSpPr>
        <p:spPr>
          <a:xfrm>
            <a:off x="8070850" y="2293541"/>
            <a:ext cx="3309493"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4C92"/>
                </a:solidFill>
                <a:latin typeface="IBM Plex Sans" pitchFamily="34" charset="0"/>
                <a:ea typeface="IBM Plex Sans" pitchFamily="34" charset="-122"/>
                <a:cs typeface="IBM Plex Sans" pitchFamily="34" charset="-120"/>
              </a:rPr>
              <a:t>Observation:</a:t>
            </a:r>
            <a:endParaRPr lang="en-US" sz="1500" dirty="0"/>
          </a:p>
        </p:txBody>
      </p:sp>
      <p:sp>
        <p:nvSpPr>
          <p:cNvPr id="12" name="Text 9"/>
          <p:cNvSpPr/>
          <p:nvPr/>
        </p:nvSpPr>
        <p:spPr>
          <a:xfrm>
            <a:off x="8070850" y="2623741"/>
            <a:ext cx="3309493"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7"/>
                </a:solidFill>
                <a:latin typeface="IBM Plex Sans" pitchFamily="34" charset="0"/>
                <a:ea typeface="IBM Plex Sans" pitchFamily="34" charset="-122"/>
                <a:cs typeface="IBM Plex Sans" pitchFamily="34" charset="-120"/>
              </a:rPr>
              <a:t>Intra-cascade placement matters most (13.67% vs. 3.64%)</a:t>
            </a:r>
            <a:endParaRPr lang="en-US" sz="1400" dirty="0"/>
          </a:p>
        </p:txBody>
      </p:sp>
      <p:sp>
        <p:nvSpPr>
          <p:cNvPr id="13" name="Text 10"/>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29</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Evaluation:</a:t>
            </a:r>
            <a:r>
              <a:rPr lang="en-US" sz="3000" b="0" i="0" dirty="0">
                <a:solidFill>
                  <a:srgbClr val="0E4C92"/>
                </a:solidFill>
                <a:latin typeface="Montserrat" pitchFamily="34" charset="0"/>
                <a:ea typeface="Montserrat" pitchFamily="34" charset="-122"/>
                <a:cs typeface="Montserrat" pitchFamily="34" charset="-120"/>
              </a:rPr>
              <a:t> Case Study</a:t>
            </a:r>
            <a:endParaRPr lang="en-US" sz="3000" dirty="0"/>
          </a:p>
        </p:txBody>
      </p:sp>
      <p:sp>
        <p:nvSpPr>
          <p:cNvPr id="3" name="Text 1"/>
          <p:cNvSpPr/>
          <p:nvPr/>
        </p:nvSpPr>
        <p:spPr>
          <a:xfrm>
            <a:off x="711200" y="1123950"/>
            <a:ext cx="6932930" cy="25648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4B5563"/>
                </a:solidFill>
                <a:latin typeface="IBM Plex Sans" pitchFamily="34" charset="0"/>
                <a:ea typeface="IBM Plex Sans" pitchFamily="34" charset="-122"/>
                <a:cs typeface="IBM Plex Sans" pitchFamily="34" charset="-120"/>
              </a:rPr>
              <a:t>Same step as the opening example, with Arachne:</a:t>
            </a:r>
            <a:endParaRPr lang="en-US" sz="1300" dirty="0"/>
          </a:p>
        </p:txBody>
      </p:sp>
      <p:pic>
        <p:nvPicPr>
          <p:cNvPr id="4" name="Image 0" descr="Arachne's execution timeline on 16 GPUs: cascades of data A, B, C and D are staggered and placed on different GPU sets, finishing the step in 31.4 s with almost no idle time">    </p:cNvPr>
          <p:cNvPicPr>
            <a:picLocks noChangeAspect="1"/>
          </p:cNvPicPr>
          <p:nvPr/>
        </p:nvPicPr>
        <p:blipFill>
          <a:blip r:embed="rId1"/>
          <a:srcRect l="-68" r="-68" t="0" b="0"/>
          <a:stretch/>
        </p:blipFill>
        <p:spPr>
          <a:xfrm>
            <a:off x="711200" y="1418530"/>
            <a:ext cx="6731000" cy="2330450"/>
          </a:xfrm>
          <a:prstGeom prst="rect">
            <a:avLst/>
          </a:prstGeom>
        </p:spPr>
      </p:pic>
      <p:sp>
        <p:nvSpPr>
          <p:cNvPr id="5" name="Text 2"/>
          <p:cNvSpPr/>
          <p:nvPr/>
        </p:nvSpPr>
        <p:spPr>
          <a:xfrm>
            <a:off x="711200" y="3812480"/>
            <a:ext cx="6932930" cy="66536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B7280"/>
                </a:solidFill>
                <a:latin typeface="IBM Plex Sans" pitchFamily="34" charset="0"/>
                <a:ea typeface="IBM Plex Sans" pitchFamily="34" charset="-122"/>
                <a:cs typeface="IBM Plex Sans" pitchFamily="34" charset="-120"/>
              </a:rPr>
              <a:t>Bs</a:t>
            </a:r>
            <a:r>
              <a:rPr lang="en-US" sz="1200" dirty="0">
                <a:solidFill>
                  <a:srgbClr val="6B7280"/>
                </a:solidFill>
                <a:latin typeface="IBM Plex Sans" pitchFamily="34" charset="0"/>
                <a:ea typeface="IBM Plex Sans" pitchFamily="34" charset="-122"/>
                <a:cs typeface="IBM Plex Sans" pitchFamily="34" charset="-120"/>
              </a:rPr>
              <a:t> = batch size. Buckets with shorter sequences are assigned larger batch sizes to equalize the total tokens (i.e., batch size × sequence length) processed per rank, subject to GPU memory constraints.</a:t>
            </a:r>
            <a:endParaRPr lang="en-US" sz="1200" dirty="0"/>
          </a:p>
        </p:txBody>
      </p:sp>
      <p:sp>
        <p:nvSpPr>
          <p:cNvPr id="6" name="Text 3"/>
          <p:cNvSpPr/>
          <p:nvPr/>
        </p:nvSpPr>
        <p:spPr>
          <a:xfrm>
            <a:off x="7696200" y="1174750"/>
            <a:ext cx="3898138"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E4C92"/>
                </a:solidFill>
                <a:latin typeface="Montserrat" pitchFamily="34" charset="0"/>
                <a:ea typeface="Montserrat" pitchFamily="34" charset="-122"/>
                <a:cs typeface="Montserrat" pitchFamily="34" charset="-120"/>
              </a:rPr>
              <a:t>Step makespan</a:t>
            </a:r>
            <a:endParaRPr lang="en-US" sz="1500" dirty="0"/>
          </a:p>
        </p:txBody>
      </p:sp>
      <p:sp>
        <p:nvSpPr>
          <p:cNvPr id="7" name="Text 4"/>
          <p:cNvSpPr/>
          <p:nvPr/>
        </p:nvSpPr>
        <p:spPr>
          <a:xfrm>
            <a:off x="7696200" y="1543050"/>
            <a:ext cx="389813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Static, DP = 4 × SP = 4</a:t>
            </a:r>
            <a:endParaRPr lang="en-US" sz="1200" dirty="0"/>
          </a:p>
        </p:txBody>
      </p:sp>
      <p:sp>
        <p:nvSpPr>
          <p:cNvPr id="8" name="Shape 5"/>
          <p:cNvSpPr/>
          <p:nvPr/>
        </p:nvSpPr>
        <p:spPr>
          <a:xfrm>
            <a:off x="7696200" y="1782961"/>
            <a:ext cx="2540000" cy="228600"/>
          </a:xfrm>
          <a:prstGeom prst="roundRect">
            <a:avLst>
              <a:gd name="adj" fmla="val 11111"/>
            </a:avLst>
          </a:prstGeom>
          <a:solidFill>
            <a:srgbClr val="9AA0A8"/>
          </a:solidFill>
          <a:ln/>
        </p:spPr>
      </p:sp>
      <p:sp>
        <p:nvSpPr>
          <p:cNvPr id="9" name="Text 6"/>
          <p:cNvSpPr/>
          <p:nvPr/>
        </p:nvSpPr>
        <p:spPr>
          <a:xfrm>
            <a:off x="10312400" y="1781770"/>
            <a:ext cx="518716" cy="256480"/>
          </a:xfrm>
          <a:prstGeom prst="rect">
            <a:avLst/>
          </a:prstGeom>
          <a:noFill/>
          <a:ln/>
        </p:spPr>
        <p:txBody>
          <a:bodyPr wrap="none" lIns="0" tIns="0" rIns="0" bIns="0" rtlCol="0" anchor="t">
            <a:normAutofit/>
          </a:bodyPr>
          <a:lstStyle/>
          <a:p>
            <a:pPr algn="l" indent="0" marL="0">
              <a:lnSpc>
                <a:spcPts val="1820"/>
              </a:lnSpc>
              <a:buNone/>
            </a:pPr>
            <a:r>
              <a:rPr lang="en-US" sz="1300" b="1" dirty="0">
                <a:solidFill>
                  <a:srgbClr val="1F2A37"/>
                </a:solidFill>
                <a:latin typeface="IBM Plex Sans" pitchFamily="34" charset="0"/>
                <a:ea typeface="IBM Plex Sans" pitchFamily="34" charset="-122"/>
                <a:cs typeface="IBM Plex Sans" pitchFamily="34" charset="-120"/>
              </a:rPr>
              <a:t>58.6 s</a:t>
            </a:r>
            <a:endParaRPr lang="en-US" sz="1300" dirty="0"/>
          </a:p>
        </p:txBody>
      </p:sp>
      <p:sp>
        <p:nvSpPr>
          <p:cNvPr id="10" name="Text 7"/>
          <p:cNvSpPr/>
          <p:nvPr/>
        </p:nvSpPr>
        <p:spPr>
          <a:xfrm>
            <a:off x="7696200" y="2114451"/>
            <a:ext cx="389813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FlexSP-style re-sizing</a:t>
            </a:r>
            <a:endParaRPr lang="en-US" sz="1200" dirty="0"/>
          </a:p>
        </p:txBody>
      </p:sp>
      <p:sp>
        <p:nvSpPr>
          <p:cNvPr id="11" name="Shape 8"/>
          <p:cNvSpPr/>
          <p:nvPr/>
        </p:nvSpPr>
        <p:spPr>
          <a:xfrm>
            <a:off x="7696200" y="2354362"/>
            <a:ext cx="1962150" cy="228600"/>
          </a:xfrm>
          <a:prstGeom prst="roundRect">
            <a:avLst>
              <a:gd name="adj" fmla="val 11111"/>
            </a:avLst>
          </a:prstGeom>
          <a:solidFill>
            <a:srgbClr val="6BAF5B"/>
          </a:solidFill>
          <a:ln/>
        </p:spPr>
      </p:sp>
      <p:sp>
        <p:nvSpPr>
          <p:cNvPr id="12" name="Text 9"/>
          <p:cNvSpPr/>
          <p:nvPr/>
        </p:nvSpPr>
        <p:spPr>
          <a:xfrm>
            <a:off x="9734550" y="2353171"/>
            <a:ext cx="518716" cy="256480"/>
          </a:xfrm>
          <a:prstGeom prst="rect">
            <a:avLst/>
          </a:prstGeom>
          <a:noFill/>
          <a:ln/>
        </p:spPr>
        <p:txBody>
          <a:bodyPr wrap="none" lIns="0" tIns="0" rIns="0" bIns="0" rtlCol="0" anchor="t">
            <a:normAutofit/>
          </a:bodyPr>
          <a:lstStyle/>
          <a:p>
            <a:pPr algn="l" indent="0" marL="0">
              <a:lnSpc>
                <a:spcPts val="1820"/>
              </a:lnSpc>
              <a:buNone/>
            </a:pPr>
            <a:r>
              <a:rPr lang="en-US" sz="1300" b="1" dirty="0">
                <a:solidFill>
                  <a:srgbClr val="1F2A37"/>
                </a:solidFill>
                <a:latin typeface="IBM Plex Sans" pitchFamily="34" charset="0"/>
                <a:ea typeface="IBM Plex Sans" pitchFamily="34" charset="-122"/>
                <a:cs typeface="IBM Plex Sans" pitchFamily="34" charset="-120"/>
              </a:rPr>
              <a:t>45.2 s</a:t>
            </a:r>
            <a:endParaRPr lang="en-US" sz="1300" dirty="0"/>
          </a:p>
        </p:txBody>
      </p:sp>
      <p:sp>
        <p:nvSpPr>
          <p:cNvPr id="13" name="Text 10"/>
          <p:cNvSpPr/>
          <p:nvPr/>
        </p:nvSpPr>
        <p:spPr>
          <a:xfrm>
            <a:off x="7696200" y="2685852"/>
            <a:ext cx="389813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B5563"/>
                </a:solidFill>
                <a:latin typeface="IBM Plex Sans" pitchFamily="34" charset="0"/>
                <a:ea typeface="IBM Plex Sans" pitchFamily="34" charset="-122"/>
                <a:cs typeface="IBM Plex Sans" pitchFamily="34" charset="-120"/>
              </a:rPr>
              <a:t>Arachne</a:t>
            </a:r>
            <a:endParaRPr lang="en-US" sz="1200" dirty="0"/>
          </a:p>
        </p:txBody>
      </p:sp>
      <p:sp>
        <p:nvSpPr>
          <p:cNvPr id="14" name="Shape 11"/>
          <p:cNvSpPr/>
          <p:nvPr/>
        </p:nvSpPr>
        <p:spPr>
          <a:xfrm>
            <a:off x="7696200" y="2943622"/>
            <a:ext cx="1358900" cy="228600"/>
          </a:xfrm>
          <a:prstGeom prst="roundRect">
            <a:avLst>
              <a:gd name="adj" fmla="val 11111"/>
            </a:avLst>
          </a:prstGeom>
          <a:solidFill>
            <a:srgbClr val="E8772E"/>
          </a:solidFill>
          <a:ln/>
        </p:spPr>
      </p:sp>
      <p:sp>
        <p:nvSpPr>
          <p:cNvPr id="15" name="Text 12"/>
          <p:cNvSpPr/>
          <p:nvPr/>
        </p:nvSpPr>
        <p:spPr>
          <a:xfrm>
            <a:off x="9131300" y="2924572"/>
            <a:ext cx="1469330" cy="292100"/>
          </a:xfrm>
          <a:prstGeom prst="rect">
            <a:avLst/>
          </a:prstGeom>
          <a:noFill/>
          <a:ln/>
        </p:spPr>
        <p:txBody>
          <a:bodyPr wrap="none" lIns="0" tIns="0" rIns="0" bIns="0" rtlCol="0" anchor="t">
            <a:normAutofit/>
          </a:bodyPr>
          <a:lstStyle/>
          <a:p>
            <a:pPr algn="l" indent="0" marL="0">
              <a:lnSpc>
                <a:spcPts val="2100"/>
              </a:lnSpc>
              <a:buNone/>
            </a:pPr>
            <a:r>
              <a:rPr lang="en-US" sz="1500" b="1" dirty="0">
                <a:solidFill>
                  <a:srgbClr val="C62828"/>
                </a:solidFill>
                <a:latin typeface="IBM Plex Sans" pitchFamily="34" charset="0"/>
                <a:ea typeface="IBM Plex Sans" pitchFamily="34" charset="-122"/>
                <a:cs typeface="IBM Plex Sans" pitchFamily="34" charset="-120"/>
              </a:rPr>
              <a:t>31.4 s (−30.5%)</a:t>
            </a:r>
            <a:endParaRPr lang="en-US" sz="1500" dirty="0"/>
          </a:p>
        </p:txBody>
      </p:sp>
      <p:sp>
        <p:nvSpPr>
          <p:cNvPr id="16" name="Shape 13"/>
          <p:cNvSpPr/>
          <p:nvPr/>
        </p:nvSpPr>
        <p:spPr>
          <a:xfrm>
            <a:off x="720725" y="4690566"/>
            <a:ext cx="3452217" cy="1022152"/>
          </a:xfrm>
          <a:prstGeom prst="roundRect">
            <a:avLst>
              <a:gd name="adj" fmla="val 11493"/>
            </a:avLst>
          </a:prstGeom>
          <a:solidFill>
            <a:srgbClr val="EAF2FB"/>
          </a:solidFill>
          <a:ln w="19050">
            <a:solidFill>
              <a:srgbClr val="5B8FD0"/>
            </a:solidFill>
            <a:prstDash val="solid"/>
          </a:ln>
        </p:spPr>
      </p:sp>
      <p:sp>
        <p:nvSpPr>
          <p:cNvPr id="17" name="Text 14"/>
          <p:cNvSpPr/>
          <p:nvPr/>
        </p:nvSpPr>
        <p:spPr>
          <a:xfrm>
            <a:off x="895350" y="4827091"/>
            <a:ext cx="3196056"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E4C92"/>
                </a:solidFill>
                <a:latin typeface="Montserrat" pitchFamily="34" charset="0"/>
                <a:ea typeface="Montserrat" pitchFamily="34" charset="-122"/>
                <a:cs typeface="Montserrat" pitchFamily="34" charset="-120"/>
              </a:rPr>
              <a:t>Time</a:t>
            </a:r>
            <a:endParaRPr lang="en-US" sz="1400" dirty="0"/>
          </a:p>
        </p:txBody>
      </p:sp>
      <p:sp>
        <p:nvSpPr>
          <p:cNvPr id="18" name="Text 15"/>
          <p:cNvSpPr/>
          <p:nvPr/>
        </p:nvSpPr>
        <p:spPr>
          <a:xfrm>
            <a:off x="895350" y="5114032"/>
            <a:ext cx="3196056"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Short cascades (A, B) fill gaps around long ones</a:t>
            </a:r>
            <a:endParaRPr lang="en-US" sz="1300" dirty="0"/>
          </a:p>
        </p:txBody>
      </p:sp>
      <p:sp>
        <p:nvSpPr>
          <p:cNvPr id="19" name="Shape 16"/>
          <p:cNvSpPr/>
          <p:nvPr/>
        </p:nvSpPr>
        <p:spPr>
          <a:xfrm>
            <a:off x="4369792" y="4690566"/>
            <a:ext cx="3452316" cy="1022152"/>
          </a:xfrm>
          <a:prstGeom prst="roundRect">
            <a:avLst>
              <a:gd name="adj" fmla="val 11493"/>
            </a:avLst>
          </a:prstGeom>
          <a:solidFill>
            <a:srgbClr val="E4F3E1"/>
          </a:solidFill>
          <a:ln w="19050">
            <a:solidFill>
              <a:srgbClr val="5FA347"/>
            </a:solidFill>
            <a:prstDash val="solid"/>
          </a:ln>
        </p:spPr>
      </p:sp>
      <p:sp>
        <p:nvSpPr>
          <p:cNvPr id="20" name="Text 17"/>
          <p:cNvSpPr/>
          <p:nvPr/>
        </p:nvSpPr>
        <p:spPr>
          <a:xfrm>
            <a:off x="4544417" y="4827091"/>
            <a:ext cx="3196158"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6B22"/>
                </a:solidFill>
                <a:latin typeface="Montserrat" pitchFamily="34" charset="0"/>
                <a:ea typeface="Montserrat" pitchFamily="34" charset="-122"/>
                <a:cs typeface="Montserrat" pitchFamily="34" charset="-120"/>
              </a:rPr>
              <a:t>Space</a:t>
            </a:r>
            <a:endParaRPr lang="en-US" sz="1400" dirty="0"/>
          </a:p>
        </p:txBody>
      </p:sp>
      <p:sp>
        <p:nvSpPr>
          <p:cNvPr id="21" name="Text 18"/>
          <p:cNvSpPr/>
          <p:nvPr/>
        </p:nvSpPr>
        <p:spPr>
          <a:xfrm>
            <a:off x="4544417" y="5114032"/>
            <a:ext cx="3196158"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Data D: text enc. / VAE / DiT on 4 / 6 / 12 GPUs</a:t>
            </a:r>
            <a:endParaRPr lang="en-US" sz="1300" dirty="0"/>
          </a:p>
        </p:txBody>
      </p:sp>
      <p:sp>
        <p:nvSpPr>
          <p:cNvPr id="22" name="Shape 19"/>
          <p:cNvSpPr/>
          <p:nvPr/>
        </p:nvSpPr>
        <p:spPr>
          <a:xfrm>
            <a:off x="8018959" y="4690566"/>
            <a:ext cx="3452316" cy="1022152"/>
          </a:xfrm>
          <a:prstGeom prst="roundRect">
            <a:avLst>
              <a:gd name="adj" fmla="val 11493"/>
            </a:avLst>
          </a:prstGeom>
          <a:solidFill>
            <a:srgbClr val="FBF3DE"/>
          </a:solidFill>
          <a:ln w="19050">
            <a:solidFill>
              <a:srgbClr val="D9A93A"/>
            </a:solidFill>
            <a:prstDash val="solid"/>
          </a:ln>
        </p:spPr>
      </p:sp>
      <p:sp>
        <p:nvSpPr>
          <p:cNvPr id="23" name="Text 20"/>
          <p:cNvSpPr/>
          <p:nvPr/>
        </p:nvSpPr>
        <p:spPr>
          <a:xfrm>
            <a:off x="8193584" y="4827091"/>
            <a:ext cx="3196158"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7A5608"/>
                </a:solidFill>
                <a:latin typeface="Montserrat" pitchFamily="34" charset="0"/>
                <a:ea typeface="Montserrat" pitchFamily="34" charset="-122"/>
                <a:cs typeface="Montserrat" pitchFamily="34" charset="-120"/>
              </a:rPr>
              <a:t>Same four samples</a:t>
            </a:r>
            <a:endParaRPr lang="en-US" sz="1400" dirty="0"/>
          </a:p>
        </p:txBody>
      </p:sp>
      <p:sp>
        <p:nvSpPr>
          <p:cNvPr id="24" name="Text 21"/>
          <p:cNvSpPr/>
          <p:nvPr/>
        </p:nvSpPr>
        <p:spPr>
          <a:xfrm>
            <a:off x="8193584" y="5114032"/>
            <a:ext cx="3196158"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A / B / C / D = 13 / 37 / 105 / 113 frames</a:t>
            </a:r>
            <a:endParaRPr lang="en-US" sz="1300" dirty="0"/>
          </a:p>
        </p:txBody>
      </p:sp>
      <p:sp>
        <p:nvSpPr>
          <p:cNvPr id="25" name="Text 22"/>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30</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Evaluation:</a:t>
            </a:r>
            <a:r>
              <a:rPr lang="en-US" sz="3000" b="0" i="0" dirty="0">
                <a:solidFill>
                  <a:srgbClr val="0E4C92"/>
                </a:solidFill>
                <a:latin typeface="Montserrat" pitchFamily="34" charset="0"/>
                <a:ea typeface="Montserrat" pitchFamily="34" charset="-122"/>
                <a:cs typeface="Montserrat" pitchFamily="34" charset="-120"/>
              </a:rPr>
              <a:t> Workload Balance</a:t>
            </a:r>
            <a:endParaRPr lang="en-US" sz="3000" dirty="0"/>
          </a:p>
        </p:txBody>
      </p:sp>
      <p:sp>
        <p:nvSpPr>
          <p:cNvPr id="3" name="Text 1"/>
          <p:cNvSpPr/>
          <p:nvPr/>
        </p:nvSpPr>
        <p:spPr>
          <a:xfrm>
            <a:off x="711200" y="1073150"/>
            <a:ext cx="11092688"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B5563"/>
                </a:solidFill>
                <a:latin typeface="IBM Plex Sans" pitchFamily="34" charset="0"/>
                <a:ea typeface="IBM Plex Sans" pitchFamily="34" charset="-122"/>
                <a:cs typeface="IBM Plex Sans" pitchFamily="34" charset="-120"/>
              </a:rPr>
              <a:t>Per-rank TFLOPS in one iteration; hatched = gap to the bottleneck rank</a:t>
            </a:r>
            <a:endParaRPr lang="en-US" sz="1400" dirty="0"/>
          </a:p>
        </p:txBody>
      </p:sp>
      <p:pic>
        <p:nvPicPr>
          <p:cNvPr id="4" name="Image 0" descr="Per-rank TFLOPS for 16 ranks: Megatron-LM is highly uneven (max/min 2.75, CV 0.354), FlexSP less so (1.52, CV 0.139), Arachne nearly flat (1.09, CV 0.025)">    </p:cNvPr>
          <p:cNvPicPr>
            <a:picLocks noChangeAspect="1"/>
          </p:cNvPicPr>
          <p:nvPr/>
        </p:nvPicPr>
        <p:blipFill>
          <a:blip r:embed="rId1"/>
          <a:srcRect l="0" r="0" t="0" b="0"/>
          <a:stretch/>
        </p:blipFill>
        <p:spPr>
          <a:xfrm>
            <a:off x="1016000" y="1499791"/>
            <a:ext cx="10160000" cy="2940050"/>
          </a:xfrm>
          <a:prstGeom prst="rect">
            <a:avLst/>
          </a:prstGeom>
        </p:spPr>
      </p:pic>
      <p:sp>
        <p:nvSpPr>
          <p:cNvPr id="5" name="Shape 2"/>
          <p:cNvSpPr/>
          <p:nvPr/>
        </p:nvSpPr>
        <p:spPr>
          <a:xfrm>
            <a:off x="720725" y="4627166"/>
            <a:ext cx="5264150" cy="887611"/>
          </a:xfrm>
          <a:prstGeom prst="roundRect">
            <a:avLst>
              <a:gd name="adj" fmla="val 13235"/>
            </a:avLst>
          </a:prstGeom>
          <a:solidFill>
            <a:srgbClr val="FCEBDD"/>
          </a:solidFill>
          <a:ln w="19050">
            <a:solidFill>
              <a:srgbClr val="E8772E"/>
            </a:solidFill>
            <a:prstDash val="solid"/>
          </a:ln>
        </p:spPr>
      </p:sp>
      <p:sp>
        <p:nvSpPr>
          <p:cNvPr id="6" name="Text 3"/>
          <p:cNvSpPr/>
          <p:nvPr/>
        </p:nvSpPr>
        <p:spPr>
          <a:xfrm>
            <a:off x="920750" y="4776391"/>
            <a:ext cx="5010023"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B4501A"/>
                </a:solidFill>
                <a:latin typeface="Montserrat" pitchFamily="34" charset="0"/>
                <a:ea typeface="Montserrat" pitchFamily="34" charset="-122"/>
                <a:cs typeface="Montserrat" pitchFamily="34" charset="-120"/>
              </a:rPr>
              <a:t>2.75 → 1.52 → 1.09</a:t>
            </a:r>
            <a:endParaRPr lang="en-US" sz="1800" dirty="0"/>
          </a:p>
        </p:txBody>
      </p:sp>
      <p:sp>
        <p:nvSpPr>
          <p:cNvPr id="7" name="Text 4"/>
          <p:cNvSpPr/>
          <p:nvPr/>
        </p:nvSpPr>
        <p:spPr>
          <a:xfrm>
            <a:off x="920750" y="5134471"/>
            <a:ext cx="5010023"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max/min per-rank TFLOPS: Megatron-LM → FlexSP → Arachne</a:t>
            </a:r>
            <a:endParaRPr lang="en-US" sz="1300" dirty="0"/>
          </a:p>
        </p:txBody>
      </p:sp>
      <p:sp>
        <p:nvSpPr>
          <p:cNvPr id="8" name="Shape 5"/>
          <p:cNvSpPr/>
          <p:nvPr/>
        </p:nvSpPr>
        <p:spPr>
          <a:xfrm>
            <a:off x="6207125" y="4627166"/>
            <a:ext cx="5264150" cy="887611"/>
          </a:xfrm>
          <a:prstGeom prst="roundRect">
            <a:avLst>
              <a:gd name="adj" fmla="val 13235"/>
            </a:avLst>
          </a:prstGeom>
          <a:solidFill>
            <a:srgbClr val="EAF2FB"/>
          </a:solidFill>
          <a:ln w="19050">
            <a:solidFill>
              <a:srgbClr val="5B8FD0"/>
            </a:solidFill>
            <a:prstDash val="solid"/>
          </a:ln>
        </p:spPr>
      </p:sp>
      <p:sp>
        <p:nvSpPr>
          <p:cNvPr id="9" name="Text 6"/>
          <p:cNvSpPr/>
          <p:nvPr/>
        </p:nvSpPr>
        <p:spPr>
          <a:xfrm>
            <a:off x="6407150" y="4776391"/>
            <a:ext cx="5010023" cy="34538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0E4C92"/>
                </a:solidFill>
                <a:latin typeface="Montserrat" pitchFamily="34" charset="0"/>
                <a:ea typeface="Montserrat" pitchFamily="34" charset="-122"/>
                <a:cs typeface="Montserrat" pitchFamily="34" charset="-120"/>
              </a:rPr>
              <a:t>CV ≈ 0.10, every iteration</a:t>
            </a:r>
            <a:endParaRPr lang="en-US" sz="1800" dirty="0"/>
          </a:p>
        </p:txBody>
      </p:sp>
      <p:sp>
        <p:nvSpPr>
          <p:cNvPr id="10" name="Text 7"/>
          <p:cNvSpPr/>
          <p:nvPr/>
        </p:nvSpPr>
        <p:spPr>
          <a:xfrm>
            <a:off x="6407150" y="5134471"/>
            <a:ext cx="5010023"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2A37"/>
                </a:solidFill>
                <a:latin typeface="IBM Plex Sans" pitchFamily="34" charset="0"/>
                <a:ea typeface="IBM Plex Sans" pitchFamily="34" charset="-122"/>
                <a:cs typeface="IBM Plex Sans" pitchFamily="34" charset="-120"/>
              </a:rPr>
              <a:t>over 50 iterations; Megatron-LM spikes to ~0.8 (Fig. 11)</a:t>
            </a:r>
            <a:endParaRPr lang="en-US" sz="1300" dirty="0"/>
          </a:p>
        </p:txBody>
      </p:sp>
      <p:sp>
        <p:nvSpPr>
          <p:cNvPr id="11" name="Text 8"/>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31</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Evaluation:</a:t>
            </a:r>
            <a:r>
              <a:rPr lang="en-US" sz="3000" b="0" i="0" dirty="0">
                <a:solidFill>
                  <a:srgbClr val="0E4C92"/>
                </a:solidFill>
                <a:latin typeface="Montserrat" pitchFamily="34" charset="0"/>
                <a:ea typeface="Montserrat" pitchFamily="34" charset="-122"/>
                <a:cs typeface="Montserrat" pitchFamily="34" charset="-120"/>
              </a:rPr>
              <a:t> Planner Overhead</a:t>
            </a:r>
            <a:endParaRPr lang="en-US" sz="3000" dirty="0"/>
          </a:p>
        </p:txBody>
      </p:sp>
      <p:sp>
        <p:nvSpPr>
          <p:cNvPr id="3" name="Text 1"/>
          <p:cNvSpPr/>
          <p:nvPr/>
        </p:nvSpPr>
        <p:spPr>
          <a:xfrm>
            <a:off x="711200" y="1149350"/>
            <a:ext cx="536321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Look-ahead planning hides the cost</a:t>
            </a:r>
            <a:endParaRPr lang="en-US" sz="1600" dirty="0"/>
          </a:p>
        </p:txBody>
      </p:sp>
      <p:pic>
        <p:nvPicPr>
          <p:cNvPr id="4" name="Image 0" descr="Per-iteration training makespan stays near 30 s from 16 to 64 GPUs; raw planning latency grows to about 145 s at 64 GPUs; amortized planning latency stays near zero">    </p:cNvPr>
          <p:cNvPicPr>
            <a:picLocks noChangeAspect="1"/>
          </p:cNvPicPr>
          <p:nvPr/>
        </p:nvPicPr>
        <p:blipFill>
          <a:blip r:embed="rId1"/>
          <a:srcRect l="0" r="0" t="0" b="0"/>
          <a:stretch/>
        </p:blipFill>
        <p:spPr>
          <a:xfrm>
            <a:off x="711200" y="1535410"/>
            <a:ext cx="5080000" cy="2406650"/>
          </a:xfrm>
          <a:prstGeom prst="rect">
            <a:avLst/>
          </a:prstGeom>
        </p:spPr>
      </p:pic>
      <p:sp>
        <p:nvSpPr>
          <p:cNvPr id="5" name="Text 2"/>
          <p:cNvSpPr/>
          <p:nvPr/>
        </p:nvSpPr>
        <p:spPr>
          <a:xfrm>
            <a:off x="711200" y="4043660"/>
            <a:ext cx="5363210"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1F2A37"/>
                </a:solidFill>
                <a:latin typeface="IBM Plex Sans" pitchFamily="34" charset="0"/>
                <a:ea typeface="IBM Plex Sans" pitchFamily="34" charset="-122"/>
                <a:cs typeface="IBM Plex Sans" pitchFamily="34" charset="-120"/>
              </a:rPr>
              <a:t>Raw latency grows with #GPUs, but host CPUs plan ahead of training: </a:t>
            </a:r>
            <a:r>
              <a:rPr lang="en-US" sz="1400" b="1" dirty="0">
                <a:solidFill>
                  <a:srgbClr val="1F2A37"/>
                </a:solidFill>
                <a:latin typeface="IBM Plex Sans" pitchFamily="34" charset="0"/>
                <a:ea typeface="IBM Plex Sans" pitchFamily="34" charset="-122"/>
                <a:cs typeface="IBM Plex Sans" pitchFamily="34" charset="-120"/>
              </a:rPr>
              <a:t>amortized latency stays negligible</a:t>
            </a:r>
            <a:endParaRPr lang="en-US" sz="1400" dirty="0"/>
          </a:p>
        </p:txBody>
      </p:sp>
      <p:sp>
        <p:nvSpPr>
          <p:cNvPr id="6" name="Text 3"/>
          <p:cNvSpPr/>
          <p:nvPr/>
        </p:nvSpPr>
        <p:spPr>
          <a:xfrm>
            <a:off x="6273800" y="1149350"/>
            <a:ext cx="536321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0E4C92"/>
                </a:solidFill>
                <a:latin typeface="Montserrat" pitchFamily="34" charset="0"/>
                <a:ea typeface="Montserrat" pitchFamily="34" charset="-122"/>
                <a:cs typeface="Montserrat" pitchFamily="34" charset="-120"/>
              </a:rPr>
              <a:t>Anytime GA converges fast</a:t>
            </a:r>
            <a:endParaRPr lang="en-US" sz="1600" dirty="0"/>
          </a:p>
        </p:txBody>
      </p:sp>
      <p:pic>
        <p:nvPicPr>
          <p:cNvPr id="7" name="Image 1" descr="Best makespan versus GA generations on 32 GPUs and 16 cascades: reaches 90% of the best-known solution after about 19 generations, 8.7 s">    </p:cNvPr>
          <p:cNvPicPr>
            <a:picLocks noChangeAspect="1"/>
          </p:cNvPicPr>
          <p:nvPr/>
        </p:nvPicPr>
        <p:blipFill>
          <a:blip r:embed="rId2"/>
          <a:srcRect l="0" r="0" t="0" b="0"/>
          <a:stretch/>
        </p:blipFill>
        <p:spPr>
          <a:xfrm>
            <a:off x="6273800" y="1535410"/>
            <a:ext cx="5080000" cy="2317750"/>
          </a:xfrm>
          <a:prstGeom prst="rect">
            <a:avLst/>
          </a:prstGeom>
        </p:spPr>
      </p:pic>
      <p:sp>
        <p:nvSpPr>
          <p:cNvPr id="8" name="Text 4"/>
          <p:cNvSpPr/>
          <p:nvPr/>
        </p:nvSpPr>
        <p:spPr>
          <a:xfrm>
            <a:off x="6273800" y="3954760"/>
            <a:ext cx="5363210"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1F2A37"/>
                </a:solidFill>
                <a:latin typeface="IBM Plex Sans" pitchFamily="34" charset="0"/>
                <a:ea typeface="IBM Plex Sans" pitchFamily="34" charset="-122"/>
                <a:cs typeface="IBM Plex Sans" pitchFamily="34" charset="-120"/>
              </a:rPr>
              <a:t>Within 10% of a 600-s MILP after </a:t>
            </a:r>
            <a:r>
              <a:rPr lang="en-US" sz="1400" b="1" dirty="0">
                <a:solidFill>
                  <a:srgbClr val="1F2A37"/>
                </a:solidFill>
                <a:latin typeface="IBM Plex Sans" pitchFamily="34" charset="0"/>
                <a:ea typeface="IBM Plex Sans" pitchFamily="34" charset="-122"/>
                <a:cs typeface="IBM Plex Sans" pitchFamily="34" charset="-120"/>
              </a:rPr>
              <a:t>≈8.7 s</a:t>
            </a:r>
            <a:r>
              <a:rPr lang="en-US" sz="1400" dirty="0">
                <a:solidFill>
                  <a:srgbClr val="1F2A37"/>
                </a:solidFill>
                <a:latin typeface="IBM Plex Sans" pitchFamily="34" charset="0"/>
                <a:ea typeface="IBM Plex Sans" pitchFamily="34" charset="-122"/>
                <a:cs typeface="IBM Plex Sans" pitchFamily="34" charset="-120"/>
              </a:rPr>
              <a:t> (19 generations); under 5% gap vs. optimum on 8 GPUs</a:t>
            </a:r>
            <a:endParaRPr lang="en-US" sz="1400" dirty="0"/>
          </a:p>
        </p:txBody>
      </p:sp>
      <p:sp>
        <p:nvSpPr>
          <p:cNvPr id="9" name="Text 5"/>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32</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DFB"/>
        </a:solidFill>
      </p:bgPr>
    </p:bg>
    <p:spTree>
      <p:nvGrpSpPr>
        <p:cNvPr id="1" name=""/>
        <p:cNvGrpSpPr/>
        <p:nvPr/>
      </p:nvGrpSpPr>
      <p:grpSpPr>
        <a:xfrm>
          <a:off x="0" y="0"/>
          <a:ext cx="0" cy="0"/>
          <a:chOff x="0" y="0"/>
          <a:chExt cx="0" cy="0"/>
        </a:xfrm>
      </p:grpSpPr>
      <p:sp>
        <p:nvSpPr>
          <p:cNvPr id="2" name="Text 0"/>
          <p:cNvSpPr/>
          <p:nvPr>
            <p:ph type="title"/>
          </p:nvPr>
        </p:nvSpPr>
        <p:spPr>
          <a:xfrm>
            <a:off x="711200" y="457200"/>
            <a:ext cx="11092688" cy="463550"/>
          </a:xfrm>
          <a:prstGeom prst="rect">
            <a:avLst/>
          </a:prstGeom>
          <a:noFill/>
          <a:ln/>
        </p:spPr>
        <p:txBody>
          <a:bodyPr wrap="square" lIns="0" tIns="0" rIns="0" bIns="0" rtlCol="0" anchor="t">
            <a:normAutofit/>
          </a:bodyPr>
          <a:lstStyle/>
          <a:p>
            <a:pPr algn="l" indent="0" marL="0">
              <a:lnSpc>
                <a:spcPts val="3450"/>
              </a:lnSpc>
              <a:buNone/>
            </a:pPr>
            <a:r>
              <a:rPr lang="en-US" sz="3000" b="1" i="0" dirty="0">
                <a:solidFill>
                  <a:srgbClr val="0E4C92"/>
                </a:solidFill>
                <a:latin typeface="Montserrat" pitchFamily="34" charset="0"/>
                <a:ea typeface="Montserrat" pitchFamily="34" charset="-122"/>
                <a:cs typeface="Montserrat" pitchFamily="34" charset="-120"/>
              </a:rPr>
              <a:t>Summary</a:t>
            </a:r>
            <a:endParaRPr lang="en-US" sz="3000" dirty="0"/>
          </a:p>
        </p:txBody>
      </p:sp>
      <p:sp>
        <p:nvSpPr>
          <p:cNvPr id="3" name="Shape 1"/>
          <p:cNvSpPr/>
          <p:nvPr/>
        </p:nvSpPr>
        <p:spPr>
          <a:xfrm>
            <a:off x="711200" y="1149350"/>
            <a:ext cx="10769600" cy="2692400"/>
          </a:xfrm>
          <a:prstGeom prst="rect">
            <a:avLst/>
          </a:prstGeom>
          <a:solidFill>
            <a:srgbClr val="FDFDFB"/>
          </a:solidFill>
          <a:ln/>
        </p:spPr>
      </p:sp>
      <p:sp>
        <p:nvSpPr>
          <p:cNvPr id="4" name="Shape 2"/>
          <p:cNvSpPr/>
          <p:nvPr/>
        </p:nvSpPr>
        <p:spPr>
          <a:xfrm>
            <a:off x="11474450" y="1149350"/>
            <a:ext cx="0" cy="2692400"/>
          </a:xfrm>
          <a:prstGeom prst="line">
            <a:avLst/>
          </a:prstGeom>
          <a:noFill/>
          <a:ln w="12700">
            <a:solidFill>
              <a:srgbClr val="C9D6E8"/>
            </a:solidFill>
            <a:prstDash val="solid"/>
          </a:ln>
        </p:spPr>
      </p:sp>
      <p:sp>
        <p:nvSpPr>
          <p:cNvPr id="5" name="Shape 3"/>
          <p:cNvSpPr/>
          <p:nvPr/>
        </p:nvSpPr>
        <p:spPr>
          <a:xfrm>
            <a:off x="711200" y="3835400"/>
            <a:ext cx="10769600" cy="0"/>
          </a:xfrm>
          <a:prstGeom prst="line">
            <a:avLst/>
          </a:prstGeom>
          <a:noFill/>
          <a:ln w="12700">
            <a:solidFill>
              <a:srgbClr val="C9D6E8"/>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23900" y="1162050"/>
          <a:ext cx="10744200" cy="2667000"/>
        </p:xfrm>
        <a:graphic>
          <a:graphicData uri="http://schemas.openxmlformats.org/drawingml/2006/table">
            <a:tbl>
              <a:tblPr/>
              <a:tblGrid>
                <a:gridCol w="3330702"/>
                <a:gridCol w="3653028"/>
                <a:gridCol w="3760470"/>
              </a:tblGrid>
              <a:tr h="533400">
                <a:tc>
                  <a:txBody>
                    <a:bodyPr/>
                    <a:lstStyle/>
                    <a:p>
                      <a:pPr indent="0" marL="0">
                        <a:lnSpc>
                          <a:spcPts val="2100"/>
                        </a:lnSpc>
                        <a:buNone/>
                      </a:pPr>
                      <a:r>
                        <a:rPr lang="en-US" sz="1500" b="1" dirty="0">
                          <a:solidFill>
                            <a:srgbClr val="0E4C92"/>
                          </a:solidFill>
                          <a:latin typeface="IBM Plex Sans" pitchFamily="34" charset="0"/>
                          <a:ea typeface="IBM Plex Sans" pitchFamily="34" charset="-122"/>
                          <a:cs typeface="IBM Plex Sans" pitchFamily="34" charset="-120"/>
                        </a:rPr>
                        <a:t>T2V characteristic</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indent="0" marL="0">
                        <a:lnSpc>
                          <a:spcPts val="2100"/>
                        </a:lnSpc>
                        <a:buNone/>
                      </a:pPr>
                      <a:r>
                        <a:rPr lang="en-US" sz="1500" b="1" dirty="0">
                          <a:solidFill>
                            <a:srgbClr val="9E1F1F"/>
                          </a:solidFill>
                          <a:latin typeface="IBM Plex Sans" pitchFamily="34" charset="0"/>
                          <a:ea typeface="IBM Plex Sans" pitchFamily="34" charset="-122"/>
                          <a:cs typeface="IBM Plex Sans" pitchFamily="34" charset="-120"/>
                        </a:rPr>
                        <a:t>Why GPUs sit idle</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c>
                  <a:txBody>
                    <a:bodyPr/>
                    <a:lstStyle/>
                    <a:p>
                      <a:pPr indent="0" marL="0">
                        <a:lnSpc>
                          <a:spcPts val="2100"/>
                        </a:lnSpc>
                        <a:buNone/>
                      </a:pPr>
                      <a:r>
                        <a:rPr lang="en-US" sz="1500" b="1" dirty="0">
                          <a:solidFill>
                            <a:srgbClr val="2F6B22"/>
                          </a:solidFill>
                          <a:latin typeface="IBM Plex Sans" pitchFamily="34" charset="0"/>
                          <a:ea typeface="IBM Plex Sans" pitchFamily="34" charset="-122"/>
                          <a:cs typeface="IBM Plex Sans" pitchFamily="34" charset="-120"/>
                        </a:rPr>
                        <a:t>Arachne</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BBC1C8"/>
                      </a:solidFill>
                      <a:prstDash val="solid"/>
                      <a:round/>
                      <a:headEnd type="none" w="med" len="med"/>
                      <a:tailEnd type="none" w="med" len="med"/>
                    </a:lnL>
                    <a:lnR w="12700" cap="flat" cmpd="sng" algn="ctr">
                      <a:solidFill>
                        <a:srgbClr val="BBC1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BBC1C8"/>
                      </a:solidFill>
                      <a:prstDash val="solid"/>
                      <a:round/>
                      <a:headEnd type="none" w="med" len="med"/>
                      <a:tailEnd type="none" w="med" len="med"/>
                    </a:lnB>
                    <a:solidFill>
                      <a:srgbClr val="EAF2FB"/>
                    </a:solidFill>
                  </a:tcPr>
                </a:tc>
              </a:tr>
              <a:tr h="800100">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Long, clustered, discrete lengths</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Large, predictable imbalance across buckets</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Cascade DAG, makespan-minimizing planner</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BBC1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800100">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Compute-bound DiT</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Re-sizing SP only moves the bottleneck</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Launch time and degree per cascade</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r h="533400">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Static GPU binding</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Idle GPUs cannot be re-tasked</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c>
                  <a:txBody>
                    <a:bodyPr/>
                    <a:lstStyle/>
                    <a:p>
                      <a:pPr indent="0" marL="0">
                        <a:lnSpc>
                          <a:spcPts val="2100"/>
                        </a:lnSpc>
                        <a:buNone/>
                      </a:pPr>
                      <a:r>
                        <a:rPr lang="en-US" sz="1500" dirty="0">
                          <a:solidFill>
                            <a:srgbClr val="1F2A37"/>
                          </a:solidFill>
                          <a:latin typeface="IBM Plex Sans" pitchFamily="34" charset="0"/>
                          <a:ea typeface="IBM Plex Sans" pitchFamily="34" charset="-122"/>
                          <a:cs typeface="IBM Plex Sans" pitchFamily="34" charset="-120"/>
                        </a:rPr>
                        <a:t>Topology-aware placement per cascade</a:t>
                      </a:r>
                      <a:endParaRPr lang="en-US" sz="1500" dirty="0">
                        <a:latin typeface="IBM Plex Sans" charset="0"/>
                        <a:ea typeface="IBM Plex Sans" charset="0"/>
                        <a:cs typeface="IBM Plex Sans" charset="0"/>
                      </a:endParaRPr>
                    </a:p>
                  </a:txBody>
                  <a:tcPr marL="152400" marR="152400" marT="127000" marB="127000" anchor="t">
                    <a:lnL w="12700" cap="flat" cmpd="sng" algn="ctr">
                      <a:solidFill>
                        <a:srgbClr val="CACAC8"/>
                      </a:solidFill>
                      <a:prstDash val="solid"/>
                      <a:round/>
                      <a:headEnd type="none" w="med" len="med"/>
                      <a:tailEnd type="none" w="med" len="med"/>
                    </a:lnL>
                    <a:lnR w="12700" cap="flat" cmpd="sng" algn="ctr">
                      <a:solidFill>
                        <a:srgbClr val="CACAC8"/>
                      </a:solidFill>
                      <a:prstDash val="solid"/>
                      <a:round/>
                      <a:headEnd type="none" w="med" len="med"/>
                      <a:tailEnd type="none" w="med" len="med"/>
                    </a:lnR>
                    <a:lnT w="12700" cap="flat" cmpd="sng" algn="ctr">
                      <a:solidFill>
                        <a:srgbClr val="CACAC8"/>
                      </a:solidFill>
                      <a:prstDash val="solid"/>
                      <a:round/>
                      <a:headEnd type="none" w="med" len="med"/>
                      <a:tailEnd type="none" w="med" len="med"/>
                    </a:lnT>
                    <a:lnB w="12700" cap="flat" cmpd="sng" algn="ctr">
                      <a:solidFill>
                        <a:srgbClr val="CACAC8"/>
                      </a:solidFill>
                      <a:prstDash val="solid"/>
                      <a:round/>
                      <a:headEnd type="none" w="med" len="med"/>
                      <a:tailEnd type="none" w="med" len="med"/>
                    </a:lnB>
                  </a:tcPr>
                </a:tc>
              </a:tr>
            </a:tbl>
          </a:graphicData>
        </a:graphic>
      </p:graphicFrame>
      <p:sp>
        <p:nvSpPr>
          <p:cNvPr id="7" name="Shape 4"/>
          <p:cNvSpPr/>
          <p:nvPr/>
        </p:nvSpPr>
        <p:spPr>
          <a:xfrm>
            <a:off x="720725" y="4105275"/>
            <a:ext cx="10750550" cy="876300"/>
          </a:xfrm>
          <a:prstGeom prst="roundRect">
            <a:avLst>
              <a:gd name="adj" fmla="val 16304"/>
            </a:avLst>
          </a:prstGeom>
          <a:solidFill>
            <a:srgbClr val="FCEBDD"/>
          </a:solidFill>
          <a:ln w="19050">
            <a:solidFill>
              <a:srgbClr val="E8772E"/>
            </a:solidFill>
            <a:prstDash val="solid"/>
          </a:ln>
        </p:spPr>
      </p:sp>
      <p:sp>
        <p:nvSpPr>
          <p:cNvPr id="8" name="Text 5"/>
          <p:cNvSpPr/>
          <p:nvPr/>
        </p:nvSpPr>
        <p:spPr>
          <a:xfrm>
            <a:off x="958850" y="4347865"/>
            <a:ext cx="1055370" cy="416520"/>
          </a:xfrm>
          <a:prstGeom prst="rect">
            <a:avLst/>
          </a:prstGeom>
          <a:noFill/>
          <a:ln/>
        </p:spPr>
        <p:txBody>
          <a:bodyPr wrap="square" lIns="0" tIns="0" rIns="0" bIns="0" rtlCol="0" anchor="t">
            <a:normAutofit/>
          </a:bodyPr>
          <a:lstStyle/>
          <a:p>
            <a:pPr algn="l" indent="0" marL="0">
              <a:lnSpc>
                <a:spcPts val="3080"/>
              </a:lnSpc>
              <a:buNone/>
            </a:pPr>
            <a:r>
              <a:rPr lang="en-US" sz="2800" b="1" dirty="0">
                <a:solidFill>
                  <a:srgbClr val="B4501A"/>
                </a:solidFill>
                <a:latin typeface="Montserrat" pitchFamily="34" charset="0"/>
                <a:ea typeface="Montserrat" pitchFamily="34" charset="-122"/>
                <a:cs typeface="Montserrat" pitchFamily="34" charset="-120"/>
              </a:rPr>
              <a:t>1.65×</a:t>
            </a:r>
            <a:endParaRPr lang="en-US" sz="2800" dirty="0"/>
          </a:p>
        </p:txBody>
      </p:sp>
      <p:sp>
        <p:nvSpPr>
          <p:cNvPr id="9" name="Text 6"/>
          <p:cNvSpPr/>
          <p:nvPr/>
        </p:nvSpPr>
        <p:spPr>
          <a:xfrm>
            <a:off x="2016125" y="4267200"/>
            <a:ext cx="9493536"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F2A37"/>
                </a:solidFill>
                <a:latin typeface="IBM Plex Sans" pitchFamily="34" charset="0"/>
                <a:ea typeface="IBM Plex Sans" pitchFamily="34" charset="-122"/>
                <a:cs typeface="IBM Plex Sans" pitchFamily="34" charset="-120"/>
              </a:rPr>
              <a:t>faster than Megatron-LM (1.59× DeepSpeed, 1.35× FlexSP); GPU idle ratio at 1080p down from 47.0% to </a:t>
            </a:r>
            <a:r>
              <a:rPr lang="en-US" sz="1500" b="1" dirty="0">
                <a:solidFill>
                  <a:srgbClr val="1F2A37"/>
                </a:solidFill>
                <a:latin typeface="IBM Plex Sans" pitchFamily="34" charset="0"/>
                <a:ea typeface="IBM Plex Sans" pitchFamily="34" charset="-122"/>
                <a:cs typeface="IBM Plex Sans" pitchFamily="34" charset="-120"/>
              </a:rPr>
              <a:t>8.1%</a:t>
            </a:r>
            <a:endParaRPr lang="en-US" sz="1500" dirty="0"/>
          </a:p>
        </p:txBody>
      </p:sp>
      <p:sp>
        <p:nvSpPr>
          <p:cNvPr id="10" name="Text 7"/>
          <p:cNvSpPr/>
          <p:nvPr/>
        </p:nvSpPr>
        <p:spPr>
          <a:xfrm>
            <a:off x="711200" y="5245100"/>
            <a:ext cx="11092688"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6B7280"/>
                </a:solidFill>
                <a:latin typeface="IBM Plex Sans" pitchFamily="34" charset="0"/>
                <a:ea typeface="IBM Plex Sans" pitchFamily="34" charset="-122"/>
                <a:cs typeface="IBM Plex Sans" pitchFamily="34" charset="-120"/>
              </a:rPr>
              <a:t>Code and T2V workloads: </a:t>
            </a:r>
            <a:r>
              <a:rPr lang="en-US" sz="1400" u="sng" dirty="0">
                <a:solidFill>
                  <a:srgbClr val="6B7280"/>
                </a:solidFill>
                <a:latin typeface="IBM Plex Sans" pitchFamily="34" charset="0"/>
                <a:ea typeface="IBM Plex Sans" pitchFamily="34" charset="-122"/>
                <a:cs typeface="IBM Plex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github.com/woshipapa/Arachne_artifact</a:t>
            </a:r>
            <a:endParaRPr lang="en-US" sz="1400" dirty="0"/>
          </a:p>
        </p:txBody>
      </p:sp>
      <p:sp>
        <p:nvSpPr>
          <p:cNvPr id="11" name="Text 8"/>
          <p:cNvSpPr/>
          <p:nvPr/>
        </p:nvSpPr>
        <p:spPr>
          <a:xfrm>
            <a:off x="11049000" y="6372920"/>
            <a:ext cx="685800" cy="256480"/>
          </a:xfrm>
          <a:prstGeom prst="rect">
            <a:avLst/>
          </a:prstGeom>
          <a:noFill/>
          <a:ln/>
        </p:spPr>
        <p:txBody>
          <a:bodyPr wrap="square" lIns="0" tIns="0" rIns="0" bIns="0" rtlCol="0" anchor="t">
            <a:normAutofit/>
          </a:bodyPr>
          <a:lstStyle/>
          <a:p>
            <a:pPr algn="r" indent="0" marL="0">
              <a:lnSpc>
                <a:spcPts val="1820"/>
              </a:lnSpc>
              <a:buNone/>
            </a:pPr>
            <a:r>
              <a:rPr lang="en-US" sz="1300" b="1" dirty="0">
                <a:solidFill>
                  <a:srgbClr val="0E4C92"/>
                </a:solidFill>
                <a:latin typeface="IBM Plex Sans" pitchFamily="34" charset="0"/>
                <a:ea typeface="IBM Plex Sans" pitchFamily="34" charset="-122"/>
                <a:cs typeface="IBM Plex Sans" pitchFamily="34" charset="-120"/>
              </a:rPr>
              <a:t>33</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DFDFB"/>
        </a:solidFill>
      </p:bgPr>
    </p:bg>
    <p:spTree>
      <p:nvGrpSpPr>
        <p:cNvPr id="1" name=""/>
        <p:cNvGrpSpPr/>
        <p:nvPr/>
      </p:nvGrpSpPr>
      <p:grpSpPr>
        <a:xfrm>
          <a:off x="0" y="0"/>
          <a:ext cx="0" cy="0"/>
          <a:chOff x="0" y="0"/>
          <a:chExt cx="0" cy="0"/>
        </a:xfrm>
      </p:grpSpPr>
      <p:sp>
        <p:nvSpPr>
          <p:cNvPr id="2" name="Shape 0"/>
          <p:cNvSpPr/>
          <p:nvPr/>
        </p:nvSpPr>
        <p:spPr>
          <a:xfrm>
            <a:off x="1047750" y="1741785"/>
            <a:ext cx="0" cy="1501080"/>
          </a:xfrm>
          <a:prstGeom prst="line">
            <a:avLst/>
          </a:prstGeom>
          <a:noFill/>
          <a:ln w="63500">
            <a:solidFill>
              <a:srgbClr val="0E4C92"/>
            </a:solidFill>
            <a:prstDash val="solid"/>
          </a:ln>
        </p:spPr>
      </p:sp>
      <p:sp>
        <p:nvSpPr>
          <p:cNvPr id="3" name="Text 1"/>
          <p:cNvSpPr/>
          <p:nvPr>
            <p:ph type="title"/>
          </p:nvPr>
        </p:nvSpPr>
        <p:spPr>
          <a:xfrm>
            <a:off x="1384300" y="1792585"/>
            <a:ext cx="10085451"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0E4C92"/>
                </a:solidFill>
                <a:latin typeface="Montserrat" pitchFamily="34" charset="0"/>
                <a:ea typeface="Montserrat" pitchFamily="34" charset="-122"/>
                <a:cs typeface="Montserrat" pitchFamily="34" charset="-120"/>
              </a:rPr>
              <a:t>Thank You!</a:t>
            </a:r>
            <a:endParaRPr lang="en-US" sz="6000" dirty="0"/>
          </a:p>
        </p:txBody>
      </p:sp>
      <p:sp>
        <p:nvSpPr>
          <p:cNvPr id="4" name="Text 2"/>
          <p:cNvSpPr/>
          <p:nvPr/>
        </p:nvSpPr>
        <p:spPr>
          <a:xfrm>
            <a:off x="1384300" y="2694285"/>
            <a:ext cx="10085451" cy="523180"/>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0E4C92"/>
                </a:solidFill>
                <a:latin typeface="Montserrat" pitchFamily="34" charset="0"/>
                <a:ea typeface="Montserrat" pitchFamily="34" charset="-122"/>
                <a:cs typeface="Montserrat" pitchFamily="34" charset="-120"/>
              </a:rPr>
              <a:t>Questions?</a:t>
            </a:r>
            <a:endParaRPr lang="en-US" sz="2800" dirty="0"/>
          </a:p>
        </p:txBody>
      </p:sp>
      <p:sp>
        <p:nvSpPr>
          <p:cNvPr id="5" name="Text 3"/>
          <p:cNvSpPr/>
          <p:nvPr/>
        </p:nvSpPr>
        <p:spPr>
          <a:xfrm>
            <a:off x="1384300" y="3471466"/>
            <a:ext cx="10085451" cy="349250"/>
          </a:xfrm>
          <a:prstGeom prst="rect">
            <a:avLst/>
          </a:prstGeom>
          <a:noFill/>
          <a:ln/>
        </p:spPr>
        <p:txBody>
          <a:bodyPr wrap="square" lIns="0" tIns="0" rIns="0" bIns="0" rtlCol="0" anchor="t">
            <a:normAutofit/>
          </a:bodyPr>
          <a:lstStyle/>
          <a:p>
            <a:pPr algn="l" indent="0" marL="0">
              <a:lnSpc>
                <a:spcPts val="2550"/>
              </a:lnSpc>
              <a:buNone/>
            </a:pPr>
            <a:r>
              <a:rPr lang="en-US" sz="1700" b="1" dirty="0">
                <a:solidFill>
                  <a:srgbClr val="1F2A37"/>
                </a:solidFill>
                <a:latin typeface="IBM Plex Sans" pitchFamily="34" charset="0"/>
                <a:ea typeface="IBM Plex Sans" pitchFamily="34" charset="-122"/>
                <a:cs typeface="IBM Plex Sans" pitchFamily="34" charset="-120"/>
              </a:rPr>
              <a:t>Yuankai Fan</a:t>
            </a:r>
            <a:r>
              <a:rPr lang="en-US" sz="1700" dirty="0">
                <a:solidFill>
                  <a:srgbClr val="1F2A37"/>
                </a:solidFill>
                <a:latin typeface="IBM Plex Sans" pitchFamily="34" charset="0"/>
                <a:ea typeface="IBM Plex Sans" pitchFamily="34" charset="-122"/>
                <a:cs typeface="IBM Plex Sans" pitchFamily="34" charset="-120"/>
              </a:rPr>
              <a:t> · fanyk1@chinatelecom.cn</a:t>
            </a:r>
            <a:endParaRPr lang="en-US" sz="1700" dirty="0"/>
          </a:p>
        </p:txBody>
      </p:sp>
      <p:sp>
        <p:nvSpPr>
          <p:cNvPr id="6" name="Text 4"/>
          <p:cNvSpPr/>
          <p:nvPr/>
        </p:nvSpPr>
        <p:spPr>
          <a:xfrm>
            <a:off x="1384300" y="3884216"/>
            <a:ext cx="10085451"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563"/>
                </a:solidFill>
                <a:latin typeface="IBM Plex Sans" pitchFamily="34" charset="0"/>
                <a:ea typeface="IBM Plex Sans" pitchFamily="34" charset="-122"/>
                <a:cs typeface="IBM Plex Sans" pitchFamily="34" charset="-120"/>
              </a:rPr>
              <a:t>Corresponding authors: Yuankai Fan (fanyk1@chinatelecom.cn), Qizhen Weng (wengqzh@chinatelecom.cn)</a:t>
            </a:r>
            <a:endParaRPr lang="en-US" sz="1400" dirty="0"/>
          </a:p>
        </p:txBody>
      </p:sp>
      <p:sp>
        <p:nvSpPr>
          <p:cNvPr id="7" name="Text 5"/>
          <p:cNvSpPr/>
          <p:nvPr/>
        </p:nvSpPr>
        <p:spPr>
          <a:xfrm>
            <a:off x="1384300" y="4239816"/>
            <a:ext cx="10085451"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563"/>
                </a:solidFill>
                <a:latin typeface="IBM Plex Sans" pitchFamily="34" charset="0"/>
                <a:ea typeface="IBM Plex Sans" pitchFamily="34" charset="-122"/>
                <a:cs typeface="IBM Plex Sans" pitchFamily="34" charset="-120"/>
              </a:rPr>
              <a:t>First author: Peng Yu (pyu25@m.fudan.edu.cn)</a:t>
            </a:r>
            <a:endParaRPr lang="en-US" sz="1400" dirty="0"/>
          </a:p>
        </p:txBody>
      </p:sp>
      <p:sp>
        <p:nvSpPr>
          <p:cNvPr id="8" name="Text 6"/>
          <p:cNvSpPr/>
          <p:nvPr/>
        </p:nvSpPr>
        <p:spPr>
          <a:xfrm>
            <a:off x="1384300" y="4595416"/>
            <a:ext cx="10085451"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B5563"/>
                </a:solidFill>
                <a:latin typeface="IBM Plex Sans" pitchFamily="34" charset="0"/>
                <a:ea typeface="IBM Plex Sans" pitchFamily="34" charset="-122"/>
                <a:cs typeface="IBM Plex Sans" pitchFamily="34" charset="-120"/>
              </a:rPr>
              <a:t>Code and workloads: </a:t>
            </a:r>
            <a:r>
              <a:rPr lang="en-US" sz="1400" u="sng" dirty="0">
                <a:solidFill>
                  <a:srgbClr val="4B5563"/>
                </a:solidFill>
                <a:latin typeface="IBM Plex Sans" pitchFamily="34" charset="0"/>
                <a:ea typeface="IBM Plex Sans" pitchFamily="34" charset="-122"/>
                <a:cs typeface="IBM Plex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github.com/woshipapa/Arachne_artifact</a:t>
            </a:r>
            <a:endParaRPr lang="en-US" sz="1400" dirty="0"/>
          </a:p>
        </p:txBody>
      </p:sp>
    </p:spTree>
  </p:cSld>
  <p:clrMapOvr>
    <a:masterClrMapping/>
  </p:clrMapOvr>
</p:sld>
</file>

<file path=ppt/theme/theme1.xml><?xml version="1.0" encoding="utf-8"?>
<a:theme xmlns:a="http://schemas.openxmlformats.org/drawingml/2006/main" name="Arachne SC26 Talk">
  <a:themeElements>
    <a:clrScheme name="Arachne SC26 Talk">
      <a:dk1>
        <a:srgbClr val="0E4C92"/>
      </a:dk1>
      <a:lt1>
        <a:srgbClr val="FDFDFB"/>
      </a:lt1>
      <a:dk2>
        <a:srgbClr val="4A78AC"/>
      </a:dk2>
      <a:lt2>
        <a:srgbClr val="E5EBF1"/>
      </a:lt2>
      <a:accent1>
        <a:srgbClr val="C62828"/>
      </a:accent1>
      <a:accent2>
        <a:srgbClr val="F6C85F"/>
      </a:accent2>
      <a:accent3>
        <a:srgbClr val="8FB3E8"/>
      </a:accent3>
      <a:accent4>
        <a:srgbClr val="A9BBD3"/>
      </a:accent4>
      <a:accent5>
        <a:srgbClr val="2F6B22"/>
      </a:accent5>
      <a:accent6>
        <a:srgbClr val="6BAF5B"/>
      </a:accent6>
      <a:hlink>
        <a:srgbClr val="0563C1"/>
      </a:hlink>
      <a:folHlink>
        <a:srgbClr val="954F72"/>
      </a:folHlink>
    </a:clrScheme>
    <a:fontScheme name="Arachne SC26 Talk">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Arachne SC26 Talk</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Montserrat
Copyright 2024 The Montserrat.Git Project Authors (https://github.com/JulietaUla/Montserrat.git)
This Font Software is licensed under the SIL Open Font License, Version 1.1.
This license is copied below, and is also available with a FAQ at:
https://openfontlicense.org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2026-10-21T08:53:39Z</dcterms:created>
  <dcterms:modified xsi:type="dcterms:W3CDTF">2026-10-21T08:53:39Z</dcterms:modified>
</cp:coreProperties>
</file>